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0.jpg" ContentType="image/jpg"/>
  <Override PartName="/ppt/media/image41.jpg" ContentType="image/jpg"/>
  <Override PartName="/ppt/media/image42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372" r:id="rId3"/>
    <p:sldId id="257" r:id="rId4"/>
    <p:sldId id="360" r:id="rId5"/>
    <p:sldId id="369" r:id="rId6"/>
    <p:sldId id="273" r:id="rId7"/>
    <p:sldId id="259" r:id="rId8"/>
    <p:sldId id="260" r:id="rId9"/>
    <p:sldId id="366" r:id="rId10"/>
    <p:sldId id="261" r:id="rId11"/>
    <p:sldId id="353" r:id="rId12"/>
    <p:sldId id="361" r:id="rId13"/>
    <p:sldId id="363" r:id="rId14"/>
    <p:sldId id="375" r:id="rId15"/>
    <p:sldId id="364" r:id="rId16"/>
    <p:sldId id="365" r:id="rId17"/>
    <p:sldId id="373" r:id="rId18"/>
    <p:sldId id="262" r:id="rId19"/>
    <p:sldId id="343" r:id="rId20"/>
    <p:sldId id="346" r:id="rId21"/>
    <p:sldId id="347" r:id="rId22"/>
    <p:sldId id="376" r:id="rId23"/>
    <p:sldId id="258" r:id="rId24"/>
    <p:sldId id="263" r:id="rId25"/>
    <p:sldId id="264" r:id="rId26"/>
    <p:sldId id="266" r:id="rId27"/>
    <p:sldId id="277" r:id="rId28"/>
    <p:sldId id="268" r:id="rId29"/>
    <p:sldId id="276" r:id="rId30"/>
    <p:sldId id="271" r:id="rId31"/>
    <p:sldId id="272" r:id="rId32"/>
    <p:sldId id="285" r:id="rId33"/>
    <p:sldId id="300" r:id="rId34"/>
    <p:sldId id="274" r:id="rId35"/>
    <p:sldId id="275" r:id="rId36"/>
    <p:sldId id="284" r:id="rId37"/>
    <p:sldId id="377" r:id="rId38"/>
    <p:sldId id="286" r:id="rId39"/>
    <p:sldId id="296" r:id="rId40"/>
    <p:sldId id="336" r:id="rId41"/>
    <p:sldId id="283" r:id="rId42"/>
    <p:sldId id="288" r:id="rId43"/>
    <p:sldId id="290" r:id="rId44"/>
    <p:sldId id="297" r:id="rId45"/>
    <p:sldId id="299" r:id="rId46"/>
    <p:sldId id="298" r:id="rId47"/>
    <p:sldId id="319" r:id="rId48"/>
    <p:sldId id="287" r:id="rId49"/>
    <p:sldId id="335" r:id="rId50"/>
    <p:sldId id="334" r:id="rId51"/>
    <p:sldId id="379" r:id="rId52"/>
    <p:sldId id="354" r:id="rId53"/>
    <p:sldId id="368" r:id="rId54"/>
    <p:sldId id="291" r:id="rId55"/>
    <p:sldId id="302" r:id="rId56"/>
    <p:sldId id="312" r:id="rId57"/>
    <p:sldId id="311" r:id="rId58"/>
    <p:sldId id="310" r:id="rId59"/>
    <p:sldId id="301" r:id="rId60"/>
    <p:sldId id="342" r:id="rId61"/>
    <p:sldId id="341" r:id="rId62"/>
    <p:sldId id="349" r:id="rId63"/>
    <p:sldId id="370" r:id="rId64"/>
    <p:sldId id="293" r:id="rId65"/>
    <p:sldId id="357" r:id="rId66"/>
    <p:sldId id="378" r:id="rId67"/>
    <p:sldId id="374" r:id="rId68"/>
    <p:sldId id="339" r:id="rId69"/>
    <p:sldId id="371" r:id="rId70"/>
    <p:sldId id="331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10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56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F5471-44DD-4ABD-85DF-83298C62837B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E7748-8183-4716-A42C-4520E83A2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268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E7748-8183-4716-A42C-4520E83A229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3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E7748-8183-4716-A42C-4520E83A229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160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\</a:t>
            </a:r>
            <a:r>
              <a:rPr lang="en-GB" dirty="0" err="1" smtClean="0"/>
              <a:t>frac</a:t>
            </a:r>
            <a:r>
              <a:rPr lang="en-GB" dirty="0" smtClean="0"/>
              <a:t>{\Delta J(\theta)}{\Delta </a:t>
            </a:r>
            <a:r>
              <a:rPr lang="en-GB" dirty="0" err="1" smtClean="0"/>
              <a:t>a^N</a:t>
            </a:r>
            <a:r>
              <a:rPr lang="en-GB" dirty="0" smtClean="0"/>
              <a:t>} = \left ( \</a:t>
            </a:r>
            <a:r>
              <a:rPr lang="en-GB" dirty="0" err="1" smtClean="0"/>
              <a:t>frac</a:t>
            </a:r>
            <a:r>
              <a:rPr lang="en-GB" dirty="0" smtClean="0"/>
              <a:t>{\delta J(\theta)}{\delta a^1} ,\</a:t>
            </a:r>
            <a:r>
              <a:rPr lang="en-GB" dirty="0" err="1" smtClean="0"/>
              <a:t>frac</a:t>
            </a:r>
            <a:r>
              <a:rPr lang="en-GB" dirty="0" smtClean="0"/>
              <a:t>{\delta J(\theta)}{\delta a^2}  \right )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E7748-8183-4716-A42C-4520E83A229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723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086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923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796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282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760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547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02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14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206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880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238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4FF14-AC53-4086-8E09-9CF1AFFDCF98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96ADD-0132-45FC-9FDF-D2D4C02B1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998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gpucomputing.shef.ac.uk/educat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gi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nextplatform.com/2015/08/10/google-research-boosts-deep-learning-detection-engine-with-gpus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www.33rdsquare.com/2015/01/what-do-you-need-to-know-about-deep.html" TargetMode="External"/><Relationship Id="rId4" Type="http://schemas.openxmlformats.org/officeDocument/2006/relationships/hyperlink" Target="http://danielnouri.org/notes/2014/01/10/using-deep-learning-to-listen-for-whales/" TargetMode="External"/><Relationship Id="rId9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Introduction to Deep Learning on </a:t>
            </a:r>
            <a:r>
              <a:rPr lang="en-GB" dirty="0" err="1" smtClean="0"/>
              <a:t>ShARC</a:t>
            </a:r>
            <a:r>
              <a:rPr lang="en-GB" dirty="0"/>
              <a:t> </a:t>
            </a:r>
            <a:r>
              <a:rPr lang="en-GB" dirty="0" smtClean="0"/>
              <a:t>and DGX-1</a:t>
            </a:r>
            <a:br>
              <a:rPr lang="en-GB" dirty="0" smtClean="0"/>
            </a:br>
            <a:r>
              <a:rPr lang="en-GB" dirty="0" smtClean="0"/>
              <a:t>Day 1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Twin </a:t>
            </a:r>
            <a:r>
              <a:rPr lang="en-GB" dirty="0" err="1" smtClean="0"/>
              <a:t>Karmakharm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16</a:t>
            </a:r>
            <a:r>
              <a:rPr lang="en-GB" baseline="30000" dirty="0" smtClean="0"/>
              <a:t>th</a:t>
            </a:r>
            <a:r>
              <a:rPr lang="en-GB" dirty="0" smtClean="0"/>
              <a:t> February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2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Neural Networks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Biologically inspired</a:t>
            </a:r>
            <a:endParaRPr lang="en-GB" dirty="0"/>
          </a:p>
        </p:txBody>
      </p:sp>
      <p:pic>
        <p:nvPicPr>
          <p:cNvPr id="36" name="Shape 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9776" y="2639957"/>
            <a:ext cx="4897494" cy="3157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57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Neuron (Perceptron)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Output is a sum of all input plus bias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975" y="2837154"/>
            <a:ext cx="3362426" cy="33398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44" y="2837154"/>
            <a:ext cx="3366687" cy="1841723"/>
          </a:xfrm>
          <a:prstGeom prst="rect">
            <a:avLst/>
          </a:prstGeom>
        </p:spPr>
      </p:pic>
      <p:pic>
        <p:nvPicPr>
          <p:cNvPr id="1028" name="Picture 4" descr="https://latex.codecogs.com/gif.latex?%5Cdpi%7B300%7D%20output%20%3D%20%5Csum_j%7B%20%5Cleft%20%5C%7B%20x_jw_j%20%5Cright%20%5C%7D%7D%20&amp;plus;%20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002" y="5047954"/>
            <a:ext cx="2776998" cy="61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72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Linear Regression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Fitting an optimal line through a data set by minimising error</a:t>
            </a:r>
            <a:endParaRPr lang="en-GB" dirty="0"/>
          </a:p>
        </p:txBody>
      </p:sp>
      <p:pic>
        <p:nvPicPr>
          <p:cNvPr id="4" name="Picture 2" descr="http://onlinestatbook.com/2/regression/graphics/reg_erro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642" y="2741632"/>
            <a:ext cx="35528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74345" y="6551632"/>
            <a:ext cx="3466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[http</a:t>
            </a:r>
            <a:r>
              <a:rPr lang="en-GB" sz="1200" dirty="0"/>
              <a:t>://</a:t>
            </a:r>
            <a:r>
              <a:rPr lang="en-GB" sz="1200" dirty="0" smtClean="0"/>
              <a:t>onlinestatbook.com/2/regression/intro.html]</a:t>
            </a:r>
            <a:endParaRPr lang="en-GB" sz="1200" dirty="0"/>
          </a:p>
        </p:txBody>
      </p:sp>
      <p:pic>
        <p:nvPicPr>
          <p:cNvPr id="3074" name="Picture 2" descr="http://onlinestatbook.com/2/regression/graphics/points_only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89" y="2812889"/>
            <a:ext cx="33813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88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Logistic regression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Classifying the data set</a:t>
            </a:r>
          </a:p>
          <a:p>
            <a:r>
              <a:rPr lang="en-GB" dirty="0" smtClean="0"/>
              <a:t>Can use linear function, but not ideal</a:t>
            </a:r>
          </a:p>
          <a:p>
            <a:r>
              <a:rPr lang="en-GB" dirty="0" smtClean="0"/>
              <a:t>We would like a binary result, is it ‘red’ or ‘blue’?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1" y="3282890"/>
            <a:ext cx="4364450" cy="3773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69" y="3282890"/>
            <a:ext cx="4364450" cy="377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13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Neuron with non-linear activation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Apply non-linearity over output (Sigmoid in this case)</a:t>
            </a:r>
          </a:p>
          <a:p>
            <a:r>
              <a:rPr lang="en-GB" dirty="0" smtClean="0"/>
              <a:t>Output is between 0 and 1, value in between is ‘confidence’</a:t>
            </a:r>
            <a:endParaRPr lang="en-GB" dirty="0"/>
          </a:p>
        </p:txBody>
      </p:sp>
      <p:pic>
        <p:nvPicPr>
          <p:cNvPr id="4" name="Shape 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0290" y="3106082"/>
            <a:ext cx="4146300" cy="290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452" y="4241641"/>
            <a:ext cx="1071474" cy="43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843373" y="3774539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Sigmoid activation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48" y="3382883"/>
            <a:ext cx="3441877" cy="1655845"/>
          </a:xfrm>
          <a:prstGeom prst="rect">
            <a:avLst/>
          </a:prstGeom>
        </p:spPr>
      </p:pic>
      <p:pic>
        <p:nvPicPr>
          <p:cNvPr id="8" name="Picture 2" descr="https://latex.codecogs.com/gif.latex?%5Cdpi%7B300%7D%20output%20%3D%20%5Cfrac%7B1%7D%7B%201%20&amp;plus;%20e%5E%7B%5Csum_j%7B%20%5Cleft%20%5C%7B%20x_jw_j%20%5Cright%20%5C%7D%7D%20&amp;plus;%20b%20%7D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00" y="5591907"/>
            <a:ext cx="2804051" cy="58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69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Non-linearity allows us to classify more complex problems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64" y="2552523"/>
            <a:ext cx="3520972" cy="3044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05" y="2552523"/>
            <a:ext cx="3520972" cy="3044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393" y="2552523"/>
            <a:ext cx="3520972" cy="30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15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By adding non-linearity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64" y="2552523"/>
            <a:ext cx="3520971" cy="3044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05" y="2552523"/>
            <a:ext cx="3520971" cy="3044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393" y="2552523"/>
            <a:ext cx="3520971" cy="30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51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Multi-class logistic regression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Classify each separately</a:t>
            </a:r>
          </a:p>
          <a:p>
            <a:r>
              <a:rPr lang="en-GB" dirty="0" smtClean="0"/>
              <a:t>One NN output for each classification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847" y="3257525"/>
            <a:ext cx="2767584" cy="2392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624" y="1232343"/>
            <a:ext cx="2767584" cy="2392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16" y="3704653"/>
            <a:ext cx="2767584" cy="2392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800" y="3704653"/>
            <a:ext cx="2767584" cy="239268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713149" y="4001294"/>
            <a:ext cx="1730609" cy="294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345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Neural Networks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grpSp>
        <p:nvGrpSpPr>
          <p:cNvPr id="4" name="Shape 85"/>
          <p:cNvGrpSpPr/>
          <p:nvPr/>
        </p:nvGrpSpPr>
        <p:grpSpPr>
          <a:xfrm>
            <a:off x="4152449" y="2289504"/>
            <a:ext cx="4271065" cy="3351440"/>
            <a:chOff x="2054350" y="1725500"/>
            <a:chExt cx="2220350" cy="1742275"/>
          </a:xfrm>
        </p:grpSpPr>
        <p:sp>
          <p:nvSpPr>
            <p:cNvPr id="5" name="Shape 86"/>
            <p:cNvSpPr/>
            <p:nvPr/>
          </p:nvSpPr>
          <p:spPr>
            <a:xfrm>
              <a:off x="2054350" y="1725500"/>
              <a:ext cx="467700" cy="4521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87"/>
            <p:cNvSpPr/>
            <p:nvPr/>
          </p:nvSpPr>
          <p:spPr>
            <a:xfrm>
              <a:off x="2054350" y="2345700"/>
              <a:ext cx="467700" cy="4521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88"/>
            <p:cNvSpPr/>
            <p:nvPr/>
          </p:nvSpPr>
          <p:spPr>
            <a:xfrm>
              <a:off x="2054350" y="3015675"/>
              <a:ext cx="467700" cy="452100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89"/>
            <p:cNvSpPr/>
            <p:nvPr/>
          </p:nvSpPr>
          <p:spPr>
            <a:xfrm>
              <a:off x="2988625" y="1725500"/>
              <a:ext cx="467700" cy="452100"/>
            </a:xfrm>
            <a:prstGeom prst="ellipse">
              <a:avLst/>
            </a:prstGeom>
            <a:solidFill>
              <a:srgbClr val="63D297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0"/>
            <p:cNvSpPr/>
            <p:nvPr/>
          </p:nvSpPr>
          <p:spPr>
            <a:xfrm>
              <a:off x="2988625" y="2345700"/>
              <a:ext cx="467700" cy="452100"/>
            </a:xfrm>
            <a:prstGeom prst="ellipse">
              <a:avLst/>
            </a:prstGeom>
            <a:solidFill>
              <a:srgbClr val="63D297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1"/>
            <p:cNvSpPr/>
            <p:nvPr/>
          </p:nvSpPr>
          <p:spPr>
            <a:xfrm>
              <a:off x="2988625" y="3015675"/>
              <a:ext cx="467700" cy="452100"/>
            </a:xfrm>
            <a:prstGeom prst="ellipse">
              <a:avLst/>
            </a:prstGeom>
            <a:solidFill>
              <a:srgbClr val="63D297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92"/>
            <p:cNvSpPr/>
            <p:nvPr/>
          </p:nvSpPr>
          <p:spPr>
            <a:xfrm>
              <a:off x="3807000" y="2035600"/>
              <a:ext cx="467700" cy="4521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93"/>
            <p:cNvSpPr/>
            <p:nvPr/>
          </p:nvSpPr>
          <p:spPr>
            <a:xfrm>
              <a:off x="3807000" y="2655800"/>
              <a:ext cx="467700" cy="4521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13" name="Shape 94"/>
            <p:cNvCxnSpPr>
              <a:stCxn id="5" idx="6"/>
              <a:endCxn id="9" idx="2"/>
            </p:cNvCxnSpPr>
            <p:nvPr/>
          </p:nvCxnSpPr>
          <p:spPr>
            <a:xfrm>
              <a:off x="2522050" y="1951550"/>
              <a:ext cx="466500" cy="6201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4" name="Shape 95"/>
            <p:cNvCxnSpPr>
              <a:stCxn id="6" idx="6"/>
              <a:endCxn id="9" idx="2"/>
            </p:cNvCxnSpPr>
            <p:nvPr/>
          </p:nvCxnSpPr>
          <p:spPr>
            <a:xfrm>
              <a:off x="2522050" y="2571750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5" name="Shape 96"/>
            <p:cNvCxnSpPr>
              <a:stCxn id="7" idx="6"/>
              <a:endCxn id="10" idx="2"/>
            </p:cNvCxnSpPr>
            <p:nvPr/>
          </p:nvCxnSpPr>
          <p:spPr>
            <a:xfrm>
              <a:off x="2522050" y="3241725"/>
              <a:ext cx="466500" cy="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6" name="Shape 97"/>
            <p:cNvCxnSpPr>
              <a:stCxn id="7" idx="6"/>
              <a:endCxn id="9" idx="2"/>
            </p:cNvCxnSpPr>
            <p:nvPr/>
          </p:nvCxnSpPr>
          <p:spPr>
            <a:xfrm rot="10800000" flipH="1">
              <a:off x="2522050" y="2571825"/>
              <a:ext cx="466500" cy="6699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7" name="Shape 98"/>
            <p:cNvCxnSpPr>
              <a:stCxn id="6" idx="6"/>
              <a:endCxn id="8" idx="2"/>
            </p:cNvCxnSpPr>
            <p:nvPr/>
          </p:nvCxnSpPr>
          <p:spPr>
            <a:xfrm rot="10800000" flipH="1">
              <a:off x="2522050" y="1951650"/>
              <a:ext cx="466500" cy="6201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8" name="Shape 99"/>
            <p:cNvCxnSpPr>
              <a:stCxn id="5" idx="6"/>
              <a:endCxn id="10" idx="2"/>
            </p:cNvCxnSpPr>
            <p:nvPr/>
          </p:nvCxnSpPr>
          <p:spPr>
            <a:xfrm>
              <a:off x="2522050" y="1951550"/>
              <a:ext cx="466500" cy="12903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9" name="Shape 100"/>
            <p:cNvCxnSpPr>
              <a:stCxn id="7" idx="6"/>
              <a:endCxn id="8" idx="2"/>
            </p:cNvCxnSpPr>
            <p:nvPr/>
          </p:nvCxnSpPr>
          <p:spPr>
            <a:xfrm rot="10800000" flipH="1">
              <a:off x="2522050" y="1951425"/>
              <a:ext cx="466500" cy="12903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0" name="Shape 101"/>
            <p:cNvCxnSpPr>
              <a:stCxn id="6" idx="6"/>
              <a:endCxn id="10" idx="2"/>
            </p:cNvCxnSpPr>
            <p:nvPr/>
          </p:nvCxnSpPr>
          <p:spPr>
            <a:xfrm>
              <a:off x="2522050" y="2571750"/>
              <a:ext cx="466500" cy="6699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1" name="Shape 102"/>
            <p:cNvCxnSpPr>
              <a:stCxn id="8" idx="6"/>
              <a:endCxn id="12" idx="2"/>
            </p:cNvCxnSpPr>
            <p:nvPr/>
          </p:nvCxnSpPr>
          <p:spPr>
            <a:xfrm>
              <a:off x="3456325" y="1951550"/>
              <a:ext cx="350700" cy="9303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2" name="Shape 103"/>
            <p:cNvCxnSpPr>
              <a:stCxn id="10" idx="6"/>
              <a:endCxn id="11" idx="2"/>
            </p:cNvCxnSpPr>
            <p:nvPr/>
          </p:nvCxnSpPr>
          <p:spPr>
            <a:xfrm rot="10800000" flipH="1">
              <a:off x="3456325" y="2261625"/>
              <a:ext cx="350700" cy="9801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3" name="Shape 104"/>
            <p:cNvCxnSpPr>
              <a:stCxn id="9" idx="6"/>
              <a:endCxn id="12" idx="2"/>
            </p:cNvCxnSpPr>
            <p:nvPr/>
          </p:nvCxnSpPr>
          <p:spPr>
            <a:xfrm>
              <a:off x="3456325" y="2571750"/>
              <a:ext cx="350700" cy="3099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4" name="Shape 105"/>
            <p:cNvCxnSpPr>
              <a:stCxn id="10" idx="6"/>
              <a:endCxn id="12" idx="2"/>
            </p:cNvCxnSpPr>
            <p:nvPr/>
          </p:nvCxnSpPr>
          <p:spPr>
            <a:xfrm rot="10800000" flipH="1">
              <a:off x="3456325" y="2881725"/>
              <a:ext cx="350700" cy="3600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5" name="Shape 106"/>
            <p:cNvCxnSpPr>
              <a:stCxn id="9" idx="6"/>
              <a:endCxn id="11" idx="2"/>
            </p:cNvCxnSpPr>
            <p:nvPr/>
          </p:nvCxnSpPr>
          <p:spPr>
            <a:xfrm rot="10800000" flipH="1">
              <a:off x="3456325" y="2261850"/>
              <a:ext cx="350700" cy="3099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6" name="Shape 107"/>
            <p:cNvCxnSpPr>
              <a:stCxn id="8" idx="6"/>
              <a:endCxn id="11" idx="2"/>
            </p:cNvCxnSpPr>
            <p:nvPr/>
          </p:nvCxnSpPr>
          <p:spPr>
            <a:xfrm>
              <a:off x="3456325" y="1951550"/>
              <a:ext cx="350700" cy="3099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27" name="Shape 108"/>
          <p:cNvSpPr txBox="1"/>
          <p:nvPr/>
        </p:nvSpPr>
        <p:spPr>
          <a:xfrm>
            <a:off x="4078284" y="1665074"/>
            <a:ext cx="1172400" cy="3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Input Layer</a:t>
            </a:r>
          </a:p>
        </p:txBody>
      </p:sp>
      <p:sp>
        <p:nvSpPr>
          <p:cNvPr id="28" name="Shape 109"/>
          <p:cNvSpPr txBox="1"/>
          <p:nvPr/>
        </p:nvSpPr>
        <p:spPr>
          <a:xfrm>
            <a:off x="5813859" y="1665074"/>
            <a:ext cx="1316100" cy="3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Hidden Layer</a:t>
            </a:r>
          </a:p>
        </p:txBody>
      </p:sp>
      <p:sp>
        <p:nvSpPr>
          <p:cNvPr id="29" name="Shape 110"/>
          <p:cNvSpPr txBox="1"/>
          <p:nvPr/>
        </p:nvSpPr>
        <p:spPr>
          <a:xfrm>
            <a:off x="7426084" y="1665074"/>
            <a:ext cx="1316100" cy="3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Output Layer</a:t>
            </a:r>
          </a:p>
        </p:txBody>
      </p:sp>
      <p:sp>
        <p:nvSpPr>
          <p:cNvPr id="30" name="Shape 111"/>
          <p:cNvSpPr txBox="1"/>
          <p:nvPr/>
        </p:nvSpPr>
        <p:spPr>
          <a:xfrm>
            <a:off x="7713309" y="5312657"/>
            <a:ext cx="1172400" cy="3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Synapse</a:t>
            </a:r>
          </a:p>
        </p:txBody>
      </p:sp>
      <p:cxnSp>
        <p:nvCxnSpPr>
          <p:cNvPr id="31" name="Shape 112"/>
          <p:cNvCxnSpPr/>
          <p:nvPr/>
        </p:nvCxnSpPr>
        <p:spPr>
          <a:xfrm rot="10800000">
            <a:off x="7215884" y="4875882"/>
            <a:ext cx="836400" cy="5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" name="Shape 113"/>
          <p:cNvSpPr txBox="1"/>
          <p:nvPr/>
        </p:nvSpPr>
        <p:spPr>
          <a:xfrm>
            <a:off x="3092134" y="4706432"/>
            <a:ext cx="885900" cy="3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Neuron</a:t>
            </a:r>
          </a:p>
        </p:txBody>
      </p:sp>
      <p:cxnSp>
        <p:nvCxnSpPr>
          <p:cNvPr id="33" name="Shape 114"/>
          <p:cNvCxnSpPr>
            <a:endCxn id="6" idx="3"/>
          </p:cNvCxnSpPr>
          <p:nvPr/>
        </p:nvCxnSpPr>
        <p:spPr>
          <a:xfrm rot="10800000" flipH="1">
            <a:off x="3586702" y="4224822"/>
            <a:ext cx="69750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115"/>
          <p:cNvCxnSpPr>
            <a:stCxn id="5" idx="6"/>
            <a:endCxn id="8" idx="2"/>
          </p:cNvCxnSpPr>
          <p:nvPr/>
        </p:nvCxnSpPr>
        <p:spPr>
          <a:xfrm>
            <a:off x="5052117" y="2724334"/>
            <a:ext cx="897599" cy="0"/>
          </a:xfrm>
          <a:prstGeom prst="straightConnector1">
            <a:avLst/>
          </a:prstGeom>
          <a:noFill/>
          <a:ln w="9525" cap="flat" cmpd="sng">
            <a:solidFill>
              <a:srgbClr val="4BA173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67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9302"/>
            <a:ext cx="10515600" cy="1325563"/>
          </a:xfrm>
        </p:spPr>
        <p:txBody>
          <a:bodyPr/>
          <a:lstStyle/>
          <a:p>
            <a:r>
              <a:rPr lang="en-GB" dirty="0" smtClean="0"/>
              <a:t>NN Training</a:t>
            </a:r>
            <a:endParaRPr lang="en-GB" dirty="0"/>
          </a:p>
        </p:txBody>
      </p:sp>
      <p:pic>
        <p:nvPicPr>
          <p:cNvPr id="2050" name="Picture 2" descr="Network3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820" y="2259369"/>
            <a:ext cx="381000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438820" y="1920854"/>
            <a:ext cx="3810000" cy="202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/>
          <p:cNvSpPr/>
          <p:nvPr/>
        </p:nvSpPr>
        <p:spPr>
          <a:xfrm rot="10800000">
            <a:off x="3438820" y="5164212"/>
            <a:ext cx="3810000" cy="202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262769" y="1583199"/>
            <a:ext cx="426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1. Forward propagation with a data sample.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858687" y="5413134"/>
            <a:ext cx="5139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 Back propagation. </a:t>
            </a:r>
          </a:p>
          <a:p>
            <a:r>
              <a:rPr lang="en-GB" dirty="0"/>
              <a:t> </a:t>
            </a:r>
            <a:r>
              <a:rPr lang="en-GB" dirty="0" smtClean="0"/>
              <a:t>   Find </a:t>
            </a:r>
            <a:r>
              <a:rPr lang="en-GB" dirty="0"/>
              <a:t>partial derivatives with respect to the </a:t>
            </a:r>
            <a:r>
              <a:rPr lang="en-GB" dirty="0" smtClean="0"/>
              <a:t>weights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448541" y="3018909"/>
            <a:ext cx="190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E.g. for hypothesis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7862004" y="2629942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2. Find loss</a:t>
            </a:r>
            <a:endParaRPr lang="en-GB" dirty="0"/>
          </a:p>
        </p:txBody>
      </p:sp>
      <p:pic>
        <p:nvPicPr>
          <p:cNvPr id="2056" name="Picture 8" descr="https://latex.codecogs.com/gif.latex?%5Chuge%20J%28%5Ctheta%29%3D%5Cfrac%7B1%7D%7B2n%7D%5Csum_n%28y-h%28x%29%29%5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608" y="4371930"/>
            <a:ext cx="2471024" cy="59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atex.codecogs.com/gif.latex?%5Cdpi%7B300%7D%20%5Cfrac%7B%5CDelta%20J%28%5Ctheta%29%7D%7B%5CDelta%20a%5EN%7D%20%3D%20%5Cleft%20%28%20%5Cfrac%7B%5Cdelta%20J%28%5Ctheta%29%7D%7B%5Cdelta%20a%5E1%7D%20%2C%5Cfrac%7B%5Cdelta%20J%28%5Ctheta%29%7D%7B%5Cdelta%20a%5E2%7D%20%5Cright%20%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838" y="6105868"/>
            <a:ext cx="2287749" cy="50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latex.codecogs.com/gif.latex?%5Cdpi%7B300%7D%20h%28x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875" y="3542036"/>
            <a:ext cx="494938" cy="28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448541" y="3959356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Mean squared loss</a:t>
            </a:r>
            <a:endParaRPr lang="en-GB" dirty="0"/>
          </a:p>
        </p:txBody>
      </p:sp>
      <p:sp>
        <p:nvSpPr>
          <p:cNvPr id="4" name="U-Turn Arrow 3"/>
          <p:cNvSpPr/>
          <p:nvPr/>
        </p:nvSpPr>
        <p:spPr>
          <a:xfrm rot="5400000">
            <a:off x="5851018" y="3431103"/>
            <a:ext cx="3408788" cy="451649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>
            <a:off x="1445049" y="3413888"/>
            <a:ext cx="3387144" cy="464437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9122" y="3203575"/>
            <a:ext cx="2047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. Repeat with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 </a:t>
            </a:r>
            <a:r>
              <a:rPr lang="en-GB" dirty="0" smtClean="0"/>
              <a:t>    different sample.</a:t>
            </a:r>
          </a:p>
        </p:txBody>
      </p:sp>
    </p:spTree>
    <p:extLst>
      <p:ext uri="{BB962C8B-B14F-4D97-AF65-F5344CB8AC3E}">
        <p14:creationId xmlns:p14="http://schemas.microsoft.com/office/powerpoint/2010/main" val="79243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 Slides and Lab materials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http://gpucomputing.shef.ac.uk/education</a:t>
            </a:r>
            <a:endParaRPr lang="en-GB" dirty="0" smtClean="0"/>
          </a:p>
          <a:p>
            <a:r>
              <a:rPr lang="en-GB" dirty="0" smtClean="0"/>
              <a:t>“More” link under -&gt; Introduction to Deep Learning on </a:t>
            </a:r>
            <a:r>
              <a:rPr lang="en-GB" dirty="0" err="1" smtClean="0"/>
              <a:t>ShARC</a:t>
            </a:r>
            <a:r>
              <a:rPr lang="en-GB" dirty="0" smtClean="0"/>
              <a:t> DGX-1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0233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NN Training – Linear function, convex error</a:t>
            </a:r>
            <a:endParaRPr lang="en-GB" dirty="0"/>
          </a:p>
        </p:txBody>
      </p:sp>
      <p:pic>
        <p:nvPicPr>
          <p:cNvPr id="4" name="Picture 2" descr="https://upload.wikimedia.org/wikipedia/commons/f/f7/Error_surface_of_a_linear_neuron_for_a_single_training_c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3" y="2548119"/>
            <a:ext cx="44577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upload.wikimedia.org/wikipedia/commons/6/6d/Error_surface_of_a_linear_neuron_with_two_input_weigh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904" y="2229265"/>
            <a:ext cx="533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Guaranteed to reach a global minimum.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365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NN Training – Non-linear function, non-convex error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03560" cy="4351338"/>
          </a:xfrm>
        </p:spPr>
        <p:txBody>
          <a:bodyPr/>
          <a:lstStyle/>
          <a:p>
            <a:r>
              <a:rPr lang="en-GB" dirty="0" smtClean="0"/>
              <a:t>May get stuck in a local minimum.</a:t>
            </a:r>
          </a:p>
          <a:p>
            <a:r>
              <a:rPr lang="en-GB" dirty="0" smtClean="0"/>
              <a:t>But for large networks:</a:t>
            </a:r>
          </a:p>
          <a:p>
            <a:pPr lvl="1"/>
            <a:r>
              <a:rPr lang="en-GB" dirty="0" smtClean="0"/>
              <a:t>Many local minimum are equivalent to global minimum.</a:t>
            </a:r>
          </a:p>
          <a:p>
            <a:pPr lvl="1"/>
            <a:r>
              <a:rPr lang="en-GB" dirty="0" smtClean="0"/>
              <a:t>Global minimum often leads to overfitting.</a:t>
            </a:r>
          </a:p>
          <a:p>
            <a:pPr marL="0" indent="0">
              <a:buNone/>
            </a:pPr>
            <a:r>
              <a:rPr lang="en-GB" sz="2400" dirty="0" smtClean="0"/>
              <a:t>	[</a:t>
            </a:r>
            <a:r>
              <a:rPr lang="en-GB" sz="2400" dirty="0" err="1" smtClean="0"/>
              <a:t>Chromanska</a:t>
            </a:r>
            <a:r>
              <a:rPr lang="en-GB" sz="2400" dirty="0" smtClean="0"/>
              <a:t> 2014]</a:t>
            </a:r>
          </a:p>
          <a:p>
            <a:endParaRPr lang="en-GB" dirty="0"/>
          </a:p>
        </p:txBody>
      </p:sp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" t="11867" r="7694" b="27336"/>
          <a:stretch/>
        </p:blipFill>
        <p:spPr bwMode="auto">
          <a:xfrm>
            <a:off x="5208000" y="2088000"/>
            <a:ext cx="6984000" cy="36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60820" y="5807631"/>
            <a:ext cx="404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[Andrew Ng – Machine Learning module]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63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Deep Learning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875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Deep Learning (DL)?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sub-category of Machine Learning</a:t>
            </a:r>
          </a:p>
          <a:p>
            <a:r>
              <a:rPr lang="en-GB" dirty="0" smtClean="0"/>
              <a:t>Uses neural networks with many layers</a:t>
            </a:r>
          </a:p>
          <a:p>
            <a:r>
              <a:rPr lang="en-GB" dirty="0" smtClean="0"/>
              <a:t>Hierarchy of representation/feature extractors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745" y="3673233"/>
            <a:ext cx="6984127" cy="21841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2936" y="5807631"/>
            <a:ext cx="327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[</a:t>
            </a:r>
            <a:r>
              <a:rPr lang="en-GB" dirty="0" err="1" smtClean="0"/>
              <a:t>Alexnet</a:t>
            </a:r>
            <a:r>
              <a:rPr lang="en-GB" dirty="0" smtClean="0"/>
              <a:t> – </a:t>
            </a:r>
            <a:r>
              <a:rPr lang="en-GB" dirty="0" err="1" smtClean="0"/>
              <a:t>Krizhevsky</a:t>
            </a:r>
            <a:r>
              <a:rPr lang="en-GB" dirty="0" smtClean="0"/>
              <a:t> et al. 2012]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99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DL – Learning representation/features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Learning representations/features</a:t>
            </a:r>
          </a:p>
          <a:p>
            <a:r>
              <a:rPr lang="en-GB" dirty="0" smtClean="0"/>
              <a:t>The traditional model of pattern recognition (since the late 50's)</a:t>
            </a:r>
          </a:p>
          <a:p>
            <a:pPr lvl="1"/>
            <a:r>
              <a:rPr lang="en-GB" dirty="0" smtClean="0"/>
              <a:t>Fixed/engineered features (or fixed kernel) + trainable  classifier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r>
              <a:rPr lang="en-GB" dirty="0" smtClean="0"/>
              <a:t>End-to-end learning /  Feature learning /  Deep learning</a:t>
            </a:r>
          </a:p>
          <a:p>
            <a:pPr lvl="1"/>
            <a:r>
              <a:rPr lang="en-GB" dirty="0" smtClean="0"/>
              <a:t>Trainable features (or kernel) + trainable classifier</a:t>
            </a:r>
          </a:p>
          <a:p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55619" y="3218697"/>
            <a:ext cx="7558080" cy="1000759"/>
            <a:chOff x="1943743" y="2999004"/>
            <a:chExt cx="7558080" cy="1000759"/>
          </a:xfrm>
        </p:grpSpPr>
        <p:sp>
          <p:nvSpPr>
            <p:cNvPr id="4" name="Shape 97"/>
            <p:cNvSpPr/>
            <p:nvPr/>
          </p:nvSpPr>
          <p:spPr>
            <a:xfrm>
              <a:off x="6670062" y="2999004"/>
              <a:ext cx="2374561" cy="100075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" y="0"/>
                  </a:moveTo>
                  <a:lnTo>
                    <a:pt x="52" y="0"/>
                  </a:lnTo>
                  <a:lnTo>
                    <a:pt x="0" y="149"/>
                  </a:lnTo>
                  <a:lnTo>
                    <a:pt x="0" y="299"/>
                  </a:lnTo>
                  <a:lnTo>
                    <a:pt x="0" y="119700"/>
                  </a:lnTo>
                  <a:lnTo>
                    <a:pt x="0" y="119850"/>
                  </a:lnTo>
                  <a:lnTo>
                    <a:pt x="52" y="119999"/>
                  </a:lnTo>
                  <a:lnTo>
                    <a:pt x="104" y="119999"/>
                  </a:lnTo>
                  <a:lnTo>
                    <a:pt x="119895" y="119999"/>
                  </a:lnTo>
                  <a:lnTo>
                    <a:pt x="119947" y="119999"/>
                  </a:lnTo>
                  <a:lnTo>
                    <a:pt x="119999" y="119850"/>
                  </a:lnTo>
                  <a:lnTo>
                    <a:pt x="119999" y="119700"/>
                  </a:lnTo>
                  <a:lnTo>
                    <a:pt x="119999" y="299"/>
                  </a:lnTo>
                  <a:lnTo>
                    <a:pt x="119999" y="149"/>
                  </a:lnTo>
                  <a:lnTo>
                    <a:pt x="119947" y="0"/>
                  </a:lnTo>
                  <a:lnTo>
                    <a:pt x="119895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</a:endParaRPr>
            </a:p>
          </p:txBody>
        </p:sp>
        <p:sp>
          <p:nvSpPr>
            <p:cNvPr id="5" name="Shape 99"/>
            <p:cNvSpPr/>
            <p:nvPr/>
          </p:nvSpPr>
          <p:spPr>
            <a:xfrm>
              <a:off x="7857342" y="3502357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Shape 100"/>
            <p:cNvSpPr txBox="1"/>
            <p:nvPr/>
          </p:nvSpPr>
          <p:spPr>
            <a:xfrm>
              <a:off x="6962606" y="3177928"/>
              <a:ext cx="1789472" cy="64885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R="4147" lvl="0" algn="ctr" rtl="0">
                <a:lnSpc>
                  <a:spcPct val="1278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ahoma"/>
                <a:buNone/>
              </a:pPr>
              <a:r>
                <a:rPr lang="en-US" sz="1600" b="0" i="0" u="none" strike="noStrike" cap="none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“Simple” Trainable  Classifier</a:t>
              </a:r>
            </a:p>
          </p:txBody>
        </p:sp>
        <p:sp>
          <p:nvSpPr>
            <p:cNvPr id="7" name="Shape 105"/>
            <p:cNvSpPr/>
            <p:nvPr/>
          </p:nvSpPr>
          <p:spPr>
            <a:xfrm>
              <a:off x="3799030" y="3001516"/>
              <a:ext cx="2337247" cy="9957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46" y="0"/>
                  </a:moveTo>
                  <a:lnTo>
                    <a:pt x="53" y="0"/>
                  </a:lnTo>
                  <a:lnTo>
                    <a:pt x="0" y="150"/>
                  </a:lnTo>
                  <a:lnTo>
                    <a:pt x="0" y="119849"/>
                  </a:lnTo>
                  <a:lnTo>
                    <a:pt x="53" y="120000"/>
                  </a:lnTo>
                  <a:lnTo>
                    <a:pt x="119946" y="120000"/>
                  </a:lnTo>
                  <a:lnTo>
                    <a:pt x="120000" y="119849"/>
                  </a:lnTo>
                  <a:lnTo>
                    <a:pt x="120000" y="150"/>
                  </a:lnTo>
                  <a:lnTo>
                    <a:pt x="119946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</a:endParaRPr>
            </a:p>
          </p:txBody>
        </p:sp>
        <p:sp>
          <p:nvSpPr>
            <p:cNvPr id="8" name="Shape 106"/>
            <p:cNvSpPr/>
            <p:nvPr/>
          </p:nvSpPr>
          <p:spPr>
            <a:xfrm>
              <a:off x="3799030" y="3088975"/>
              <a:ext cx="2337247" cy="8267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" y="0"/>
                  </a:moveTo>
                  <a:lnTo>
                    <a:pt x="53" y="0"/>
                  </a:lnTo>
                  <a:lnTo>
                    <a:pt x="0" y="150"/>
                  </a:lnTo>
                  <a:lnTo>
                    <a:pt x="0" y="119698"/>
                  </a:lnTo>
                  <a:lnTo>
                    <a:pt x="0" y="119849"/>
                  </a:lnTo>
                  <a:lnTo>
                    <a:pt x="53" y="120000"/>
                  </a:lnTo>
                  <a:lnTo>
                    <a:pt x="106" y="120000"/>
                  </a:lnTo>
                  <a:lnTo>
                    <a:pt x="119893" y="120000"/>
                  </a:lnTo>
                  <a:lnTo>
                    <a:pt x="119946" y="120000"/>
                  </a:lnTo>
                  <a:lnTo>
                    <a:pt x="120000" y="119849"/>
                  </a:lnTo>
                  <a:lnTo>
                    <a:pt x="120000" y="119698"/>
                  </a:lnTo>
                  <a:lnTo>
                    <a:pt x="120000" y="150"/>
                  </a:lnTo>
                  <a:lnTo>
                    <a:pt x="119946" y="0"/>
                  </a:lnTo>
                  <a:lnTo>
                    <a:pt x="119893" y="0"/>
                  </a:lnTo>
                  <a:lnTo>
                    <a:pt x="106" y="0"/>
                  </a:lnTo>
                  <a:close/>
                </a:path>
              </a:pathLst>
            </a:custGeom>
            <a:noFill/>
            <a:ln w="36650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Shape 107"/>
            <p:cNvSpPr/>
            <p:nvPr/>
          </p:nvSpPr>
          <p:spPr>
            <a:xfrm>
              <a:off x="4967653" y="3502357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108"/>
            <p:cNvSpPr/>
            <p:nvPr/>
          </p:nvSpPr>
          <p:spPr>
            <a:xfrm>
              <a:off x="4967653" y="3502357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Shape 109"/>
            <p:cNvSpPr txBox="1"/>
            <p:nvPr/>
          </p:nvSpPr>
          <p:spPr>
            <a:xfrm>
              <a:off x="4144434" y="3177928"/>
              <a:ext cx="1646438" cy="64885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10368" marR="4147" lvl="0" indent="192832" algn="l" rtl="0">
                <a:lnSpc>
                  <a:spcPct val="1278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ahoma"/>
                <a:buNone/>
              </a:pPr>
              <a:r>
                <a:rPr lang="en-US" sz="1600" b="0" i="0" u="none" strike="noStrike" cap="none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Hand-crafted  Feature Extractor</a:t>
              </a:r>
            </a:p>
          </p:txBody>
        </p:sp>
        <p:sp>
          <p:nvSpPr>
            <p:cNvPr id="12" name="Shape 112"/>
            <p:cNvSpPr/>
            <p:nvPr/>
          </p:nvSpPr>
          <p:spPr>
            <a:xfrm>
              <a:off x="1943743" y="3004951"/>
              <a:ext cx="1537089" cy="994812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480832" y="3502357"/>
              <a:ext cx="29262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136275" y="3502357"/>
              <a:ext cx="4572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044623" y="3502357"/>
              <a:ext cx="4572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955619" y="5375769"/>
            <a:ext cx="7558080" cy="994812"/>
            <a:chOff x="483078" y="3793885"/>
            <a:chExt cx="7558080" cy="994812"/>
          </a:xfrm>
        </p:grpSpPr>
        <p:sp>
          <p:nvSpPr>
            <p:cNvPr id="17" name="Shape 97"/>
            <p:cNvSpPr/>
            <p:nvPr/>
          </p:nvSpPr>
          <p:spPr>
            <a:xfrm>
              <a:off x="5209397" y="3798052"/>
              <a:ext cx="2374561" cy="99064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" y="0"/>
                  </a:moveTo>
                  <a:lnTo>
                    <a:pt x="52" y="0"/>
                  </a:lnTo>
                  <a:lnTo>
                    <a:pt x="0" y="149"/>
                  </a:lnTo>
                  <a:lnTo>
                    <a:pt x="0" y="299"/>
                  </a:lnTo>
                  <a:lnTo>
                    <a:pt x="0" y="119700"/>
                  </a:lnTo>
                  <a:lnTo>
                    <a:pt x="0" y="119850"/>
                  </a:lnTo>
                  <a:lnTo>
                    <a:pt x="52" y="119999"/>
                  </a:lnTo>
                  <a:lnTo>
                    <a:pt x="104" y="119999"/>
                  </a:lnTo>
                  <a:lnTo>
                    <a:pt x="119895" y="119999"/>
                  </a:lnTo>
                  <a:lnTo>
                    <a:pt x="119947" y="119999"/>
                  </a:lnTo>
                  <a:lnTo>
                    <a:pt x="119999" y="119850"/>
                  </a:lnTo>
                  <a:lnTo>
                    <a:pt x="119999" y="119700"/>
                  </a:lnTo>
                  <a:lnTo>
                    <a:pt x="119999" y="299"/>
                  </a:lnTo>
                  <a:lnTo>
                    <a:pt x="119999" y="149"/>
                  </a:lnTo>
                  <a:lnTo>
                    <a:pt x="119947" y="0"/>
                  </a:lnTo>
                  <a:lnTo>
                    <a:pt x="119895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</a:endParaRPr>
            </a:p>
          </p:txBody>
        </p:sp>
        <p:sp>
          <p:nvSpPr>
            <p:cNvPr id="18" name="Shape 99"/>
            <p:cNvSpPr/>
            <p:nvPr/>
          </p:nvSpPr>
          <p:spPr>
            <a:xfrm>
              <a:off x="6396677" y="42912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00"/>
            <p:cNvSpPr txBox="1"/>
            <p:nvPr/>
          </p:nvSpPr>
          <p:spPr>
            <a:xfrm>
              <a:off x="5501941" y="3966862"/>
              <a:ext cx="1789472" cy="64885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R="4147" lvl="0" algn="ctr" rtl="0">
                <a:lnSpc>
                  <a:spcPct val="1278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ahoma"/>
                <a:buNone/>
              </a:pPr>
              <a:r>
                <a:rPr lang="en-US" sz="1600" b="0" i="0" u="none" strike="noStrike" cap="none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Trainable </a:t>
              </a:r>
              <a:br>
                <a:rPr lang="en-US" sz="1600" b="0" i="0" u="none" strike="noStrike" cap="none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</a:br>
              <a:r>
                <a:rPr lang="en-US" sz="1600" b="0" i="0" u="none" strike="noStrike" cap="none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Classifier</a:t>
              </a:r>
            </a:p>
          </p:txBody>
        </p:sp>
        <p:sp>
          <p:nvSpPr>
            <p:cNvPr id="20" name="Shape 105"/>
            <p:cNvSpPr/>
            <p:nvPr/>
          </p:nvSpPr>
          <p:spPr>
            <a:xfrm>
              <a:off x="2338365" y="3800512"/>
              <a:ext cx="2337247" cy="9857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46" y="0"/>
                  </a:moveTo>
                  <a:lnTo>
                    <a:pt x="53" y="0"/>
                  </a:lnTo>
                  <a:lnTo>
                    <a:pt x="0" y="150"/>
                  </a:lnTo>
                  <a:lnTo>
                    <a:pt x="0" y="119849"/>
                  </a:lnTo>
                  <a:lnTo>
                    <a:pt x="53" y="120000"/>
                  </a:lnTo>
                  <a:lnTo>
                    <a:pt x="119946" y="120000"/>
                  </a:lnTo>
                  <a:lnTo>
                    <a:pt x="120000" y="119849"/>
                  </a:lnTo>
                  <a:lnTo>
                    <a:pt x="120000" y="150"/>
                  </a:lnTo>
                  <a:lnTo>
                    <a:pt x="119946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350">
                <a:solidFill>
                  <a:srgbClr val="FFFFFF"/>
                </a:solidFill>
              </a:endParaRPr>
            </a:p>
          </p:txBody>
        </p:sp>
        <p:sp>
          <p:nvSpPr>
            <p:cNvPr id="21" name="Shape 106"/>
            <p:cNvSpPr/>
            <p:nvPr/>
          </p:nvSpPr>
          <p:spPr>
            <a:xfrm>
              <a:off x="2338365" y="3877909"/>
              <a:ext cx="2337247" cy="8267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" y="0"/>
                  </a:moveTo>
                  <a:lnTo>
                    <a:pt x="53" y="0"/>
                  </a:lnTo>
                  <a:lnTo>
                    <a:pt x="0" y="150"/>
                  </a:lnTo>
                  <a:lnTo>
                    <a:pt x="0" y="119698"/>
                  </a:lnTo>
                  <a:lnTo>
                    <a:pt x="0" y="119849"/>
                  </a:lnTo>
                  <a:lnTo>
                    <a:pt x="53" y="120000"/>
                  </a:lnTo>
                  <a:lnTo>
                    <a:pt x="106" y="120000"/>
                  </a:lnTo>
                  <a:lnTo>
                    <a:pt x="119893" y="120000"/>
                  </a:lnTo>
                  <a:lnTo>
                    <a:pt x="119946" y="120000"/>
                  </a:lnTo>
                  <a:lnTo>
                    <a:pt x="120000" y="119849"/>
                  </a:lnTo>
                  <a:lnTo>
                    <a:pt x="120000" y="119698"/>
                  </a:lnTo>
                  <a:lnTo>
                    <a:pt x="120000" y="150"/>
                  </a:lnTo>
                  <a:lnTo>
                    <a:pt x="119946" y="0"/>
                  </a:lnTo>
                  <a:lnTo>
                    <a:pt x="119893" y="0"/>
                  </a:lnTo>
                  <a:lnTo>
                    <a:pt x="106" y="0"/>
                  </a:lnTo>
                  <a:close/>
                </a:path>
              </a:pathLst>
            </a:custGeom>
            <a:noFill/>
            <a:ln w="36650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107"/>
            <p:cNvSpPr/>
            <p:nvPr/>
          </p:nvSpPr>
          <p:spPr>
            <a:xfrm>
              <a:off x="3506988" y="42912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108"/>
            <p:cNvSpPr/>
            <p:nvPr/>
          </p:nvSpPr>
          <p:spPr>
            <a:xfrm>
              <a:off x="3506988" y="42912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109"/>
            <p:cNvSpPr txBox="1"/>
            <p:nvPr/>
          </p:nvSpPr>
          <p:spPr>
            <a:xfrm>
              <a:off x="2683769" y="3966862"/>
              <a:ext cx="1646438" cy="64885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9525" marR="4147" lvl="0" indent="-9525" algn="ctr">
                <a:lnSpc>
                  <a:spcPct val="127899"/>
                </a:lnSpc>
                <a:buClr>
                  <a:srgbClr val="000000"/>
                </a:buClr>
                <a:buSzPct val="25000"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Trainable </a:t>
              </a:r>
              <a:b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</a:b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Tahoma"/>
                  <a:cs typeface="Arial" panose="020B0604020202020204" pitchFamily="34" charset="0"/>
                  <a:sym typeface="Tahoma"/>
                </a:rPr>
                <a:t>Feature Extractor</a:t>
              </a:r>
            </a:p>
          </p:txBody>
        </p:sp>
        <p:sp>
          <p:nvSpPr>
            <p:cNvPr id="25" name="Shape 112"/>
            <p:cNvSpPr/>
            <p:nvPr/>
          </p:nvSpPr>
          <p:spPr>
            <a:xfrm>
              <a:off x="483078" y="3793885"/>
              <a:ext cx="1537089" cy="994812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2020167" y="4291291"/>
              <a:ext cx="29262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675610" y="4291291"/>
              <a:ext cx="4572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7583958" y="4291291"/>
              <a:ext cx="4572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782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DL – Learning representation/features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Hierarchy of features</a:t>
            </a:r>
            <a:endParaRPr lang="en-GB" dirty="0"/>
          </a:p>
        </p:txBody>
      </p:sp>
      <p:grpSp>
        <p:nvGrpSpPr>
          <p:cNvPr id="38" name="Group 37"/>
          <p:cNvGrpSpPr/>
          <p:nvPr/>
        </p:nvGrpSpPr>
        <p:grpSpPr>
          <a:xfrm>
            <a:off x="2504704" y="2420149"/>
            <a:ext cx="8068102" cy="4063795"/>
            <a:chOff x="76200" y="1885760"/>
            <a:chExt cx="8068102" cy="4063795"/>
          </a:xfrm>
        </p:grpSpPr>
        <p:sp>
          <p:nvSpPr>
            <p:cNvPr id="21" name="object 42"/>
            <p:cNvSpPr txBox="1"/>
            <p:nvPr/>
          </p:nvSpPr>
          <p:spPr>
            <a:xfrm>
              <a:off x="76200" y="5780278"/>
              <a:ext cx="7875126" cy="1692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68"/>
              <a:r>
                <a:rPr sz="1100" spc="16" dirty="0">
                  <a:latin typeface="+mj-lt"/>
                  <a:cs typeface="Arial" panose="020B0604020202020204" pitchFamily="34" charset="0"/>
                </a:rPr>
                <a:t>Feature</a:t>
              </a:r>
              <a:r>
                <a:rPr sz="1100" spc="-41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41" dirty="0">
                  <a:latin typeface="+mj-lt"/>
                  <a:cs typeface="Arial" panose="020B0604020202020204" pitchFamily="34" charset="0"/>
                </a:rPr>
                <a:t>visualization</a:t>
              </a:r>
              <a:r>
                <a:rPr sz="1100" spc="-29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29" dirty="0">
                  <a:latin typeface="+mj-lt"/>
                  <a:cs typeface="Arial" panose="020B0604020202020204" pitchFamily="34" charset="0"/>
                </a:rPr>
                <a:t>of</a:t>
              </a:r>
              <a:r>
                <a:rPr sz="1100" spc="-33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33" dirty="0">
                  <a:latin typeface="+mj-lt"/>
                  <a:cs typeface="Arial" panose="020B0604020202020204" pitchFamily="34" charset="0"/>
                </a:rPr>
                <a:t>convolutional</a:t>
              </a:r>
              <a:r>
                <a:rPr sz="1100" spc="-29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41" dirty="0">
                  <a:latin typeface="+mj-lt"/>
                  <a:cs typeface="Arial" panose="020B0604020202020204" pitchFamily="34" charset="0"/>
                </a:rPr>
                <a:t>net</a:t>
              </a:r>
              <a:r>
                <a:rPr sz="1100" spc="-33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29" dirty="0">
                  <a:latin typeface="+mj-lt"/>
                  <a:cs typeface="Arial" panose="020B0604020202020204" pitchFamily="34" charset="0"/>
                </a:rPr>
                <a:t>trained</a:t>
              </a:r>
              <a:r>
                <a:rPr sz="1100" spc="-33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16" dirty="0">
                  <a:latin typeface="+mj-lt"/>
                  <a:cs typeface="Arial" panose="020B0604020202020204" pitchFamily="34" charset="0"/>
                </a:rPr>
                <a:t>on</a:t>
              </a:r>
              <a:r>
                <a:rPr sz="1100" spc="-29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41" dirty="0">
                  <a:latin typeface="+mj-lt"/>
                  <a:cs typeface="Arial" panose="020B0604020202020204" pitchFamily="34" charset="0"/>
                </a:rPr>
                <a:t>ImageNet</a:t>
              </a:r>
              <a:r>
                <a:rPr sz="1100" spc="-33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24" dirty="0">
                  <a:latin typeface="+mj-lt"/>
                  <a:cs typeface="Arial" panose="020B0604020202020204" pitchFamily="34" charset="0"/>
                </a:rPr>
                <a:t>from</a:t>
              </a:r>
              <a:r>
                <a:rPr sz="1100" spc="-24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45" dirty="0">
                  <a:latin typeface="+mj-lt"/>
                  <a:cs typeface="Arial" panose="020B0604020202020204" pitchFamily="34" charset="0"/>
                </a:rPr>
                <a:t>[Zeiler</a:t>
              </a:r>
              <a:r>
                <a:rPr sz="1100" spc="-29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53" dirty="0">
                  <a:latin typeface="+mj-lt"/>
                  <a:cs typeface="Arial" panose="020B0604020202020204" pitchFamily="34" charset="0"/>
                </a:rPr>
                <a:t>&amp;</a:t>
              </a:r>
              <a:r>
                <a:rPr sz="1100" spc="-29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16" dirty="0">
                  <a:latin typeface="+mj-lt"/>
                  <a:cs typeface="Arial" panose="020B0604020202020204" pitchFamily="34" charset="0"/>
                </a:rPr>
                <a:t>Fergus</a:t>
              </a:r>
              <a:r>
                <a:rPr sz="1100" spc="-33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sz="1100" spc="122" dirty="0">
                  <a:latin typeface="+mj-lt"/>
                  <a:cs typeface="Arial" panose="020B0604020202020204" pitchFamily="34" charset="0"/>
                </a:rPr>
                <a:t>2013]</a:t>
              </a:r>
              <a:endParaRPr sz="1100" dirty="0">
                <a:latin typeface="+mj-lt"/>
                <a:cs typeface="Arial" panose="020B0604020202020204" pitchFamily="34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1918691" y="2371406"/>
              <a:ext cx="304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20"/>
            <p:cNvSpPr/>
            <p:nvPr/>
          </p:nvSpPr>
          <p:spPr>
            <a:xfrm>
              <a:off x="2256360" y="1917568"/>
              <a:ext cx="1133902" cy="960138"/>
            </a:xfrm>
            <a:custGeom>
              <a:avLst/>
              <a:gdLst/>
              <a:ahLst/>
              <a:cxnLst/>
              <a:rect l="l" t="t" r="r" b="b"/>
              <a:pathLst>
                <a:path w="1389379" h="826770">
                  <a:moveTo>
                    <a:pt x="1388109" y="0"/>
                  </a:moveTo>
                  <a:lnTo>
                    <a:pt x="0" y="0"/>
                  </a:lnTo>
                  <a:lnTo>
                    <a:pt x="0" y="826770"/>
                  </a:lnTo>
                  <a:lnTo>
                    <a:pt x="1388109" y="826770"/>
                  </a:lnTo>
                  <a:lnTo>
                    <a:pt x="1389380" y="825500"/>
                  </a:lnTo>
                  <a:lnTo>
                    <a:pt x="1389380" y="1270"/>
                  </a:lnTo>
                  <a:lnTo>
                    <a:pt x="13881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Low-level feature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4" name="object 20"/>
            <p:cNvSpPr/>
            <p:nvPr/>
          </p:nvSpPr>
          <p:spPr>
            <a:xfrm>
              <a:off x="6858000" y="1914999"/>
              <a:ext cx="1133902" cy="965574"/>
            </a:xfrm>
            <a:custGeom>
              <a:avLst/>
              <a:gdLst/>
              <a:ahLst/>
              <a:cxnLst/>
              <a:rect l="l" t="t" r="r" b="b"/>
              <a:pathLst>
                <a:path w="1389379" h="826770">
                  <a:moveTo>
                    <a:pt x="1388109" y="0"/>
                  </a:moveTo>
                  <a:lnTo>
                    <a:pt x="0" y="0"/>
                  </a:lnTo>
                  <a:lnTo>
                    <a:pt x="0" y="826770"/>
                  </a:lnTo>
                  <a:lnTo>
                    <a:pt x="1388109" y="826770"/>
                  </a:lnTo>
                  <a:lnTo>
                    <a:pt x="1389380" y="825500"/>
                  </a:lnTo>
                  <a:lnTo>
                    <a:pt x="1389380" y="1270"/>
                  </a:lnTo>
                  <a:lnTo>
                    <a:pt x="13881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Trainable classifier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5" name="object 20"/>
            <p:cNvSpPr/>
            <p:nvPr/>
          </p:nvSpPr>
          <p:spPr>
            <a:xfrm>
              <a:off x="5324120" y="1914999"/>
              <a:ext cx="1133902" cy="965574"/>
            </a:xfrm>
            <a:custGeom>
              <a:avLst/>
              <a:gdLst/>
              <a:ahLst/>
              <a:cxnLst/>
              <a:rect l="l" t="t" r="r" b="b"/>
              <a:pathLst>
                <a:path w="1389379" h="826770">
                  <a:moveTo>
                    <a:pt x="1388109" y="0"/>
                  </a:moveTo>
                  <a:lnTo>
                    <a:pt x="0" y="0"/>
                  </a:lnTo>
                  <a:lnTo>
                    <a:pt x="0" y="826770"/>
                  </a:lnTo>
                  <a:lnTo>
                    <a:pt x="1388109" y="826770"/>
                  </a:lnTo>
                  <a:lnTo>
                    <a:pt x="1389380" y="825500"/>
                  </a:lnTo>
                  <a:lnTo>
                    <a:pt x="1389380" y="1270"/>
                  </a:lnTo>
                  <a:lnTo>
                    <a:pt x="13881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High-level feature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352800" y="2371406"/>
              <a:ext cx="36576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876800" y="2371406"/>
              <a:ext cx="36576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6400800" y="2371406"/>
              <a:ext cx="36576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7839502" y="2371406"/>
              <a:ext cx="304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bject 20"/>
            <p:cNvSpPr/>
            <p:nvPr/>
          </p:nvSpPr>
          <p:spPr>
            <a:xfrm>
              <a:off x="3790240" y="1914999"/>
              <a:ext cx="1133902" cy="965574"/>
            </a:xfrm>
            <a:custGeom>
              <a:avLst/>
              <a:gdLst/>
              <a:ahLst/>
              <a:cxnLst/>
              <a:rect l="l" t="t" r="r" b="b"/>
              <a:pathLst>
                <a:path w="1389379" h="826770">
                  <a:moveTo>
                    <a:pt x="1388109" y="0"/>
                  </a:moveTo>
                  <a:lnTo>
                    <a:pt x="0" y="0"/>
                  </a:lnTo>
                  <a:lnTo>
                    <a:pt x="0" y="826770"/>
                  </a:lnTo>
                  <a:lnTo>
                    <a:pt x="1388109" y="826770"/>
                  </a:lnTo>
                  <a:lnTo>
                    <a:pt x="1389380" y="825500"/>
                  </a:lnTo>
                  <a:lnTo>
                    <a:pt x="1389380" y="1270"/>
                  </a:lnTo>
                  <a:lnTo>
                    <a:pt x="13881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Mid-level feature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1" name="object 20"/>
            <p:cNvSpPr/>
            <p:nvPr/>
          </p:nvSpPr>
          <p:spPr>
            <a:xfrm>
              <a:off x="520310" y="1885760"/>
              <a:ext cx="1537090" cy="9948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1828800" y="2781300"/>
              <a:ext cx="994511" cy="45720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bject 33"/>
            <p:cNvSpPr/>
            <p:nvPr/>
          </p:nvSpPr>
          <p:spPr>
            <a:xfrm>
              <a:off x="520310" y="3009900"/>
              <a:ext cx="2199980" cy="26281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4382927" y="2705100"/>
              <a:ext cx="0" cy="651533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bject 34"/>
            <p:cNvSpPr/>
            <p:nvPr/>
          </p:nvSpPr>
          <p:spPr>
            <a:xfrm>
              <a:off x="3015210" y="3019235"/>
              <a:ext cx="2218420" cy="2624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 flipV="1">
              <a:off x="5867400" y="2726624"/>
              <a:ext cx="791766" cy="630009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bject 35"/>
            <p:cNvSpPr/>
            <p:nvPr/>
          </p:nvSpPr>
          <p:spPr>
            <a:xfrm>
              <a:off x="5528550" y="3009900"/>
              <a:ext cx="2165864" cy="26327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3534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mammalian visual cortex is hierarchical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The ventral (recognition) pathway in the visual cortex has multiple stages  Retina - LGN - V1 - V2 - V4 - PIT - AIT ....</a:t>
            </a:r>
          </a:p>
          <a:p>
            <a:r>
              <a:rPr lang="en-GB" sz="2400" dirty="0" smtClean="0"/>
              <a:t>Lots of intermediate representations</a:t>
            </a:r>
          </a:p>
          <a:p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3121014" y="3170975"/>
            <a:ext cx="6539563" cy="3354515"/>
            <a:chOff x="27985" y="1856847"/>
            <a:chExt cx="8372253" cy="4294606"/>
          </a:xfrm>
        </p:grpSpPr>
        <p:sp>
          <p:nvSpPr>
            <p:cNvPr id="5" name="object 4"/>
            <p:cNvSpPr/>
            <p:nvPr/>
          </p:nvSpPr>
          <p:spPr>
            <a:xfrm>
              <a:off x="27985" y="1856847"/>
              <a:ext cx="3816296" cy="42946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/>
            <p:cNvSpPr/>
            <p:nvPr/>
          </p:nvSpPr>
          <p:spPr>
            <a:xfrm>
              <a:off x="3549542" y="2142116"/>
              <a:ext cx="4850696" cy="35477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6"/>
          <p:cNvSpPr txBox="1"/>
          <p:nvPr/>
        </p:nvSpPr>
        <p:spPr>
          <a:xfrm>
            <a:off x="6176283" y="5830399"/>
            <a:ext cx="4330905" cy="569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171"/>
            <a:r>
              <a:rPr dirty="0">
                <a:latin typeface="+mj-lt"/>
                <a:cs typeface="Times New Roman"/>
              </a:rPr>
              <a:t>[picture from Simon</a:t>
            </a:r>
            <a:r>
              <a:rPr spc="-65" dirty="0">
                <a:latin typeface="+mj-lt"/>
                <a:cs typeface="Times New Roman"/>
              </a:rPr>
              <a:t> </a:t>
            </a:r>
            <a:r>
              <a:rPr spc="-4" dirty="0">
                <a:latin typeface="+mj-lt"/>
                <a:cs typeface="Times New Roman"/>
              </a:rPr>
              <a:t>Thorpe]</a:t>
            </a:r>
            <a:endParaRPr dirty="0">
              <a:latin typeface="+mj-lt"/>
              <a:cs typeface="Times New Roman"/>
            </a:endParaRPr>
          </a:p>
          <a:p>
            <a:pPr marL="10368">
              <a:spcBef>
                <a:spcPts val="604"/>
              </a:spcBef>
            </a:pPr>
            <a:r>
              <a:rPr sz="1800" spc="-4" dirty="0">
                <a:latin typeface="+mj-lt"/>
                <a:cs typeface="Times New Roman"/>
              </a:rPr>
              <a:t>[Gallant </a:t>
            </a:r>
            <a:r>
              <a:rPr sz="1800" dirty="0">
                <a:latin typeface="+mj-lt"/>
                <a:cs typeface="Times New Roman"/>
              </a:rPr>
              <a:t>&amp; </a:t>
            </a:r>
            <a:r>
              <a:rPr sz="1800" spc="-82" dirty="0">
                <a:latin typeface="+mj-lt"/>
                <a:cs typeface="Times New Roman"/>
              </a:rPr>
              <a:t>Van</a:t>
            </a:r>
            <a:r>
              <a:rPr sz="1800" spc="-49" dirty="0">
                <a:latin typeface="+mj-lt"/>
                <a:cs typeface="Times New Roman"/>
              </a:rPr>
              <a:t> </a:t>
            </a:r>
            <a:r>
              <a:rPr sz="1800" spc="-4" dirty="0">
                <a:latin typeface="+mj-lt"/>
                <a:cs typeface="Times New Roman"/>
              </a:rPr>
              <a:t>Essen]</a:t>
            </a:r>
            <a:endParaRPr sz="18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391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deep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NN with 1 hidden layer can computer any function given unlimited hidden units</a:t>
            </a:r>
          </a:p>
          <a:p>
            <a:r>
              <a:rPr lang="en-GB" dirty="0" smtClean="0"/>
              <a:t>A </a:t>
            </a:r>
            <a:r>
              <a:rPr lang="en-GB" dirty="0"/>
              <a:t>deep architecture trades space for time (or breadth for depth)</a:t>
            </a:r>
          </a:p>
          <a:p>
            <a:pPr lvl="1"/>
            <a:r>
              <a:rPr lang="en-GB" dirty="0"/>
              <a:t>More layers (more sequential computation),  </a:t>
            </a:r>
          </a:p>
          <a:p>
            <a:pPr lvl="1"/>
            <a:r>
              <a:rPr lang="en-GB" dirty="0"/>
              <a:t>But less hardware (less parallel computation</a:t>
            </a:r>
            <a:r>
              <a:rPr lang="en-GB" dirty="0" smtClean="0"/>
              <a:t>).</a:t>
            </a:r>
          </a:p>
          <a:p>
            <a:r>
              <a:rPr lang="en-GB" dirty="0" smtClean="0"/>
              <a:t>But deep NNs have been shown to be able to map more complex functions with same number of hidden units [</a:t>
            </a:r>
            <a:r>
              <a:rPr lang="en-GB" dirty="0" err="1" smtClean="0"/>
              <a:t>Bianchini</a:t>
            </a:r>
            <a:r>
              <a:rPr lang="en-GB" dirty="0" smtClean="0"/>
              <a:t> et al. 2014]</a:t>
            </a:r>
          </a:p>
          <a:p>
            <a:r>
              <a:rPr lang="en-GB" dirty="0" smtClean="0"/>
              <a:t>Layers can act as encoders reducing data dimensionality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224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use deep architectures: </a:t>
            </a:r>
            <a:br>
              <a:rPr lang="en-GB" dirty="0" smtClean="0"/>
            </a:br>
            <a:r>
              <a:rPr lang="en-GB" dirty="0" smtClean="0"/>
              <a:t>Feature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manifold hypothesis:</a:t>
            </a:r>
          </a:p>
          <a:p>
            <a:pPr lvl="1"/>
            <a:r>
              <a:rPr lang="en-GB" dirty="0"/>
              <a:t>Natural data lives in a low-dimensional (non-linear) manifold</a:t>
            </a:r>
          </a:p>
          <a:p>
            <a:pPr lvl="1"/>
            <a:r>
              <a:rPr lang="en-GB" dirty="0"/>
              <a:t>Because variables in natural data are mutually dependent</a:t>
            </a:r>
          </a:p>
          <a:p>
            <a:endParaRPr lang="en-GB" dirty="0"/>
          </a:p>
        </p:txBody>
      </p:sp>
      <p:sp>
        <p:nvSpPr>
          <p:cNvPr id="4" name="object 3"/>
          <p:cNvSpPr/>
          <p:nvPr/>
        </p:nvSpPr>
        <p:spPr>
          <a:xfrm>
            <a:off x="1997122" y="3266174"/>
            <a:ext cx="4083706" cy="29107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2"/>
          <p:cNvSpPr/>
          <p:nvPr/>
        </p:nvSpPr>
        <p:spPr>
          <a:xfrm>
            <a:off x="6079052" y="3316909"/>
            <a:ext cx="2817033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488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use deep architectures: </a:t>
            </a:r>
            <a:br>
              <a:rPr lang="en-GB" dirty="0" smtClean="0"/>
            </a:br>
            <a:r>
              <a:rPr lang="en-GB" dirty="0" smtClean="0"/>
              <a:t>Feature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manifold hypothesis:</a:t>
            </a:r>
          </a:p>
          <a:p>
            <a:pPr lvl="1"/>
            <a:r>
              <a:rPr lang="en-GB" dirty="0"/>
              <a:t>Natural data lives in a low-dimensional (non-linear) manifold</a:t>
            </a:r>
          </a:p>
          <a:p>
            <a:pPr lvl="1"/>
            <a:r>
              <a:rPr lang="en-GB" dirty="0"/>
              <a:t>Because variables in natural data are mutually dependent</a:t>
            </a:r>
          </a:p>
          <a:p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1132" y="4323690"/>
            <a:ext cx="8229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25"/>
          <p:cNvSpPr/>
          <p:nvPr/>
        </p:nvSpPr>
        <p:spPr>
          <a:xfrm>
            <a:off x="2711532" y="3691741"/>
            <a:ext cx="860273" cy="116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0"/>
          <p:cNvSpPr/>
          <p:nvPr/>
        </p:nvSpPr>
        <p:spPr>
          <a:xfrm>
            <a:off x="4311732" y="3860828"/>
            <a:ext cx="1133902" cy="994813"/>
          </a:xfrm>
          <a:custGeom>
            <a:avLst/>
            <a:gdLst/>
            <a:ahLst/>
            <a:cxnLst/>
            <a:rect l="l" t="t" r="r" b="b"/>
            <a:pathLst>
              <a:path w="1389379" h="826770">
                <a:moveTo>
                  <a:pt x="1388109" y="0"/>
                </a:moveTo>
                <a:lnTo>
                  <a:pt x="0" y="0"/>
                </a:lnTo>
                <a:lnTo>
                  <a:pt x="0" y="826770"/>
                </a:lnTo>
                <a:lnTo>
                  <a:pt x="1388109" y="826770"/>
                </a:lnTo>
                <a:lnTo>
                  <a:pt x="1389380" y="825500"/>
                </a:lnTo>
                <a:lnTo>
                  <a:pt x="1389380" y="1270"/>
                </a:lnTo>
                <a:lnTo>
                  <a:pt x="13881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Ideal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feature extractor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356344" y="4346474"/>
            <a:ext cx="8229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667507"/>
              </p:ext>
            </p:extLst>
          </p:nvPr>
        </p:nvGraphicFramePr>
        <p:xfrm>
          <a:off x="6521532" y="3599840"/>
          <a:ext cx="1949270" cy="1740651"/>
        </p:xfrm>
        <a:graphic>
          <a:graphicData uri="http://schemas.openxmlformats.org/drawingml/2006/table">
            <a:tbl>
              <a:tblPr firstRow="1" bandRow="1"/>
              <a:tblGrid>
                <a:gridCol w="573032">
                  <a:extLst>
                    <a:ext uri="{9D8B030D-6E8A-4147-A177-3AD203B41FA5}">
                      <a16:colId xmlns:a16="http://schemas.microsoft.com/office/drawing/2014/main" val="948246216"/>
                    </a:ext>
                  </a:extLst>
                </a:gridCol>
                <a:gridCol w="1376238">
                  <a:extLst>
                    <a:ext uri="{9D8B030D-6E8A-4147-A177-3AD203B41FA5}">
                      <a16:colId xmlns:a16="http://schemas.microsoft.com/office/drawing/2014/main" val="2271614029"/>
                    </a:ext>
                  </a:extLst>
                </a:gridCol>
              </a:tblGrid>
              <a:tr h="36905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Face/not</a:t>
                      </a:r>
                      <a:r>
                        <a:rPr lang="en-US" b="0" baseline="0" dirty="0">
                          <a:solidFill>
                            <a:sysClr val="windowText" lastClr="000000"/>
                          </a:solidFill>
                        </a:rPr>
                        <a:t> face</a:t>
                      </a:r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704006"/>
                  </a:ext>
                </a:extLst>
              </a:tr>
              <a:tr h="264125"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657936"/>
                  </a:ext>
                </a:extLst>
              </a:tr>
              <a:tr h="264125"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Lighting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71201"/>
                  </a:ext>
                </a:extLst>
              </a:tr>
              <a:tr h="369051">
                <a:tc>
                  <a:txBody>
                    <a:bodyPr/>
                    <a:lstStyle/>
                    <a:p>
                      <a:r>
                        <a:rPr lang="en-US" dirty="0"/>
                        <a:t>-2…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Expression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3880541"/>
                  </a:ext>
                </a:extLst>
              </a:tr>
            </a:tbl>
          </a:graphicData>
        </a:graphic>
      </p:graphicFrame>
      <p:sp>
        <p:nvSpPr>
          <p:cNvPr id="11" name="Left Bracket 10"/>
          <p:cNvSpPr/>
          <p:nvPr/>
        </p:nvSpPr>
        <p:spPr>
          <a:xfrm>
            <a:off x="6445332" y="3539341"/>
            <a:ext cx="152400" cy="1408201"/>
          </a:xfrm>
          <a:prstGeom prst="leftBracket">
            <a:avLst>
              <a:gd name="adj" fmla="val 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/>
          <p:cNvSpPr/>
          <p:nvPr/>
        </p:nvSpPr>
        <p:spPr>
          <a:xfrm rot="10800000">
            <a:off x="6863760" y="3539340"/>
            <a:ext cx="152400" cy="1408201"/>
          </a:xfrm>
          <a:prstGeom prst="leftBracket">
            <a:avLst>
              <a:gd name="adj" fmla="val 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4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Day 1</a:t>
            </a:r>
          </a:p>
          <a:p>
            <a:pPr lvl="1"/>
            <a:r>
              <a:rPr lang="en-GB" dirty="0"/>
              <a:t>Lab 00: Getting </a:t>
            </a:r>
            <a:r>
              <a:rPr lang="en-GB" dirty="0" smtClean="0"/>
              <a:t>started</a:t>
            </a:r>
          </a:p>
          <a:p>
            <a:pPr lvl="1"/>
            <a:r>
              <a:rPr lang="en-GB" dirty="0" smtClean="0"/>
              <a:t>Machine Learning and Neural Network Refresh</a:t>
            </a:r>
          </a:p>
          <a:p>
            <a:pPr lvl="1"/>
            <a:r>
              <a:rPr lang="en-GB" dirty="0" smtClean="0"/>
              <a:t>Introduction to Deep Learning</a:t>
            </a:r>
          </a:p>
          <a:p>
            <a:pPr lvl="1"/>
            <a:r>
              <a:rPr lang="en-GB" dirty="0" smtClean="0"/>
              <a:t>Lab 01: A simple Neural Network model for MNIST classification</a:t>
            </a:r>
          </a:p>
          <a:p>
            <a:pPr lvl="1"/>
            <a:r>
              <a:rPr lang="en-GB" dirty="0" smtClean="0"/>
              <a:t>Lab 02: Convolution Neural Networks</a:t>
            </a:r>
          </a:p>
          <a:p>
            <a:pPr lvl="1"/>
            <a:r>
              <a:rPr lang="en-GB" dirty="0" smtClean="0"/>
              <a:t>Lab 03: Deploying Your Trained Network</a:t>
            </a:r>
          </a:p>
        </p:txBody>
      </p:sp>
    </p:spTree>
    <p:extLst>
      <p:ext uri="{BB962C8B-B14F-4D97-AF65-F5344CB8AC3E}">
        <p14:creationId xmlns:p14="http://schemas.microsoft.com/office/powerpoint/2010/main" val="247640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deep architectures: </a:t>
            </a:r>
            <a:br>
              <a:rPr lang="en-GB" dirty="0"/>
            </a:br>
            <a:r>
              <a:rPr lang="en-GB" dirty="0"/>
              <a:t>Feature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NN </a:t>
            </a:r>
            <a:r>
              <a:rPr lang="en-GB" dirty="0" err="1" smtClean="0"/>
              <a:t>Autoencoder</a:t>
            </a:r>
            <a:endParaRPr lang="en-GB" dirty="0"/>
          </a:p>
        </p:txBody>
      </p:sp>
      <p:pic>
        <p:nvPicPr>
          <p:cNvPr id="2050" name="Picture 2" descr="Autoencoder Structu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284" y="417601"/>
            <a:ext cx="5904739" cy="380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 Autoencoder Experi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19" y="2819540"/>
            <a:ext cx="6879475" cy="20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063" y="3687237"/>
            <a:ext cx="175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NN </a:t>
            </a:r>
            <a:r>
              <a:rPr lang="en-GB" dirty="0" err="1" smtClean="0"/>
              <a:t>Autoencoder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14770" y="439403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PCA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39280" y="298043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18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 many fields, feature learning has caused a revolution </a:t>
            </a:r>
            <a:r>
              <a:rPr lang="en-GB" sz="3100" dirty="0"/>
              <a:t>(methods used in commercially deployed systems)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Speech Recognition I (late 1980s)</a:t>
            </a:r>
          </a:p>
          <a:p>
            <a:pPr lvl="1"/>
            <a:r>
              <a:rPr lang="en-GB" dirty="0"/>
              <a:t>Trained mid-level features with Gaussian mixtures (2-layer classifier)</a:t>
            </a:r>
          </a:p>
          <a:p>
            <a:r>
              <a:rPr lang="en-GB" dirty="0"/>
              <a:t>Handwriting Recognition and OCR (late 1980s to mid 1990s)</a:t>
            </a:r>
          </a:p>
          <a:p>
            <a:pPr lvl="1"/>
            <a:r>
              <a:rPr lang="en-GB" dirty="0"/>
              <a:t>Supervised convolutional nets operating on pixels</a:t>
            </a:r>
          </a:p>
          <a:p>
            <a:r>
              <a:rPr lang="en-GB" dirty="0"/>
              <a:t>Face &amp; People Detection (early 1990s to mid 2000s)</a:t>
            </a:r>
          </a:p>
          <a:p>
            <a:pPr lvl="1"/>
            <a:r>
              <a:rPr lang="en-GB" dirty="0"/>
              <a:t>Supervised convolutional nets operating on pixels (YLC 1994, 2004,  Garcia 2004)</a:t>
            </a:r>
          </a:p>
          <a:p>
            <a:pPr lvl="1"/>
            <a:r>
              <a:rPr lang="en-GB" dirty="0" err="1"/>
              <a:t>Haar</a:t>
            </a:r>
            <a:r>
              <a:rPr lang="en-GB" dirty="0"/>
              <a:t> features generation/selection (Viola-Jones 2001)</a:t>
            </a:r>
          </a:p>
          <a:p>
            <a:r>
              <a:rPr lang="en-GB" dirty="0"/>
              <a:t>Object Recognition I (mid-to-late 2000s: Ponce, </a:t>
            </a:r>
            <a:r>
              <a:rPr lang="en-GB" dirty="0" err="1"/>
              <a:t>Schmid</a:t>
            </a:r>
            <a:r>
              <a:rPr lang="en-GB" dirty="0"/>
              <a:t>, Yu, YLC....)</a:t>
            </a:r>
          </a:p>
          <a:p>
            <a:pPr lvl="1"/>
            <a:r>
              <a:rPr lang="en-GB" dirty="0"/>
              <a:t>Trainable mid-level features (K-means or sparse coding)</a:t>
            </a:r>
          </a:p>
          <a:p>
            <a:r>
              <a:rPr lang="en-GB" dirty="0"/>
              <a:t>Low-Res Object Recognition: road signs, house numbers (early 2010's)</a:t>
            </a:r>
          </a:p>
          <a:p>
            <a:pPr lvl="1"/>
            <a:r>
              <a:rPr lang="en-GB" dirty="0"/>
              <a:t>Supervised convolutional net operating on pixels</a:t>
            </a:r>
          </a:p>
          <a:p>
            <a:r>
              <a:rPr lang="en-GB" dirty="0"/>
              <a:t>Speech Recognition II (circa 2011)</a:t>
            </a:r>
          </a:p>
          <a:p>
            <a:pPr lvl="1"/>
            <a:r>
              <a:rPr lang="en-GB" dirty="0"/>
              <a:t>Deep neural nets for acoustic </a:t>
            </a:r>
            <a:r>
              <a:rPr lang="en-GB" dirty="0" err="1"/>
              <a:t>modeling</a:t>
            </a:r>
            <a:endParaRPr lang="en-GB" dirty="0"/>
          </a:p>
          <a:p>
            <a:r>
              <a:rPr lang="en-GB" dirty="0"/>
              <a:t>Object Recognition III, Semantic </a:t>
            </a:r>
            <a:r>
              <a:rPr lang="en-GB" dirty="0" err="1"/>
              <a:t>Labeling</a:t>
            </a:r>
            <a:r>
              <a:rPr lang="en-GB" dirty="0"/>
              <a:t> (2012, Hinton, YLC,...)</a:t>
            </a:r>
          </a:p>
          <a:p>
            <a:pPr lvl="1"/>
            <a:r>
              <a:rPr lang="en-GB" dirty="0"/>
              <a:t>Supervised convolutional nets operating on pixels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92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use GPUs?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51073" cy="4351338"/>
          </a:xfrm>
        </p:spPr>
        <p:txBody>
          <a:bodyPr>
            <a:normAutofit/>
          </a:bodyPr>
          <a:lstStyle/>
          <a:p>
            <a:r>
              <a:rPr lang="en-GB" dirty="0"/>
              <a:t>GPUs </a:t>
            </a:r>
            <a:r>
              <a:rPr lang="en-GB" dirty="0" smtClean="0"/>
              <a:t>have </a:t>
            </a:r>
            <a:r>
              <a:rPr lang="en-GB" dirty="0"/>
              <a:t>massively parallel </a:t>
            </a:r>
            <a:r>
              <a:rPr lang="en-GB" dirty="0" smtClean="0"/>
              <a:t>architecture </a:t>
            </a:r>
          </a:p>
          <a:p>
            <a:r>
              <a:rPr lang="en-GB" dirty="0" smtClean="0"/>
              <a:t>Designed for parallel floating point and matrix operations</a:t>
            </a:r>
          </a:p>
          <a:p>
            <a:r>
              <a:rPr lang="en-GB" dirty="0" smtClean="0"/>
              <a:t>NNs are essentially large floating point and matrix multiplication problems</a:t>
            </a:r>
          </a:p>
          <a:p>
            <a:endParaRPr lang="en-GB" dirty="0" smtClean="0"/>
          </a:p>
        </p:txBody>
      </p:sp>
      <p:pic>
        <p:nvPicPr>
          <p:cNvPr id="2054" name="Picture 6" descr="NVIDIA Tesla P100 for Mixed-Workload HP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112" y="1013538"/>
            <a:ext cx="1701475" cy="75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esla P1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77" y="179397"/>
            <a:ext cx="1709675" cy="72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923587" y="2049480"/>
            <a:ext cx="3930164" cy="3794425"/>
            <a:chOff x="8896714" y="2781835"/>
            <a:chExt cx="3171610" cy="3062070"/>
          </a:xfrm>
        </p:grpSpPr>
        <p:pic>
          <p:nvPicPr>
            <p:cNvPr id="8" name="Picture 2" descr="https://www.tensorflow.org/images/softmax-regression-scalargraph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2927" y="2781835"/>
              <a:ext cx="2786380" cy="1112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s://www.tensorflow.org/images/softmax-regression-scalarequati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6714" y="4177111"/>
              <a:ext cx="3088333" cy="705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https://www.tensorflow.org/images/softmax-regression-vectorequati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6714" y="5070341"/>
              <a:ext cx="3171610" cy="773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479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use GPUs?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51073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Even inexpensive consumer hardware</a:t>
            </a:r>
            <a:r>
              <a:rPr lang="en-GB" dirty="0"/>
              <a:t> </a:t>
            </a:r>
            <a:r>
              <a:rPr lang="en-GB" dirty="0" smtClean="0"/>
              <a:t>can be used to massively speed up calculation</a:t>
            </a:r>
          </a:p>
          <a:p>
            <a:r>
              <a:rPr lang="en-GB" dirty="0" smtClean="0"/>
              <a:t>GPU makers are creating low-level frameworks optimised for NN computation e.g. </a:t>
            </a:r>
            <a:r>
              <a:rPr lang="en-GB" dirty="0" err="1" smtClean="0"/>
              <a:t>cuDNN</a:t>
            </a:r>
            <a:endParaRPr lang="en-GB" dirty="0" smtClean="0"/>
          </a:p>
          <a:p>
            <a:r>
              <a:rPr lang="en-GB" dirty="0" smtClean="0"/>
              <a:t>Support in most </a:t>
            </a:r>
            <a:r>
              <a:rPr lang="en-GB" dirty="0"/>
              <a:t>DL </a:t>
            </a:r>
            <a:r>
              <a:rPr lang="en-GB" dirty="0" smtClean="0"/>
              <a:t>packages</a:t>
            </a:r>
            <a:endParaRPr lang="en-GB" dirty="0"/>
          </a:p>
          <a:p>
            <a:endParaRPr lang="en-GB" dirty="0" smtClean="0"/>
          </a:p>
        </p:txBody>
      </p:sp>
      <p:pic>
        <p:nvPicPr>
          <p:cNvPr id="2050" name="Picture 2" descr="Image result for gpu performance over cpu over the ye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410" y="3990902"/>
            <a:ext cx="3895635" cy="277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why use gpus for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487" y="525210"/>
            <a:ext cx="3430213" cy="302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VIDIA Tesla P100 for Mixed-Workload HP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112" y="1013538"/>
            <a:ext cx="1701475" cy="75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esla P1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77" y="179397"/>
            <a:ext cx="1709675" cy="72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27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ShARC</a:t>
            </a:r>
            <a:r>
              <a:rPr lang="en-GB" dirty="0" smtClean="0"/>
              <a:t> cluster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New High Performance Computing (HPC) cluster, is now live</a:t>
            </a:r>
          </a:p>
          <a:p>
            <a:r>
              <a:rPr lang="en-GB" dirty="0" smtClean="0"/>
              <a:t>124 Normal memory nodes </a:t>
            </a:r>
          </a:p>
          <a:p>
            <a:pPr lvl="1"/>
            <a:r>
              <a:rPr lang="en-GB" dirty="0" smtClean="0"/>
              <a:t>2x8 core processor (64GB RAM, 4GB per processor)</a:t>
            </a:r>
          </a:p>
          <a:p>
            <a:r>
              <a:rPr lang="en-GB" dirty="0" smtClean="0"/>
              <a:t>4 Large memory nodes </a:t>
            </a:r>
          </a:p>
          <a:p>
            <a:pPr lvl="1"/>
            <a:r>
              <a:rPr lang="en-GB" dirty="0" smtClean="0"/>
              <a:t>2x8 core processor (256GB RAM, 16GB per processor)</a:t>
            </a:r>
          </a:p>
          <a:p>
            <a:r>
              <a:rPr lang="en-GB" dirty="0" smtClean="0"/>
              <a:t>8 GPU units with </a:t>
            </a:r>
            <a:r>
              <a:rPr lang="en-GB" dirty="0" err="1" smtClean="0"/>
              <a:t>Nvidia</a:t>
            </a:r>
            <a:r>
              <a:rPr lang="en-GB" dirty="0" smtClean="0"/>
              <a:t> K80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970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DGX-1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42018" cy="4351338"/>
          </a:xfrm>
        </p:spPr>
        <p:txBody>
          <a:bodyPr/>
          <a:lstStyle/>
          <a:p>
            <a:r>
              <a:rPr lang="en-GB" dirty="0" smtClean="0"/>
              <a:t>8xNvidia P100 GPUs (16GB each) – 170TFLOPS of computation</a:t>
            </a:r>
          </a:p>
          <a:p>
            <a:r>
              <a:rPr lang="en-GB" dirty="0" smtClean="0"/>
              <a:t>Dual 20-core Intel Xeon E5-2698 v4 2.2Ghz</a:t>
            </a:r>
          </a:p>
          <a:p>
            <a:r>
              <a:rPr lang="en-GB" dirty="0" smtClean="0"/>
              <a:t>512GB RAM</a:t>
            </a:r>
          </a:p>
          <a:p>
            <a:r>
              <a:rPr lang="en-GB" dirty="0" smtClean="0"/>
              <a:t>Cube Mesh </a:t>
            </a:r>
            <a:r>
              <a:rPr lang="en-GB" dirty="0" err="1" smtClean="0"/>
              <a:t>NVLink</a:t>
            </a:r>
            <a:r>
              <a:rPr lang="en-GB" dirty="0" smtClean="0"/>
              <a:t> interconnects - 732GB/s total </a:t>
            </a:r>
            <a:endParaRPr lang="en-GB" dirty="0"/>
          </a:p>
        </p:txBody>
      </p:sp>
      <p:pic>
        <p:nvPicPr>
          <p:cNvPr id="1026" name="Picture 2" descr="NVIDIA DGX-1 Deep Learning Supercompu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364" y="4696691"/>
            <a:ext cx="5880600" cy="267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VIDIA DGX-1 Delivers 56X More Perform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106" y="614507"/>
            <a:ext cx="3259668" cy="157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VIDIA Hybrid Cube Me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963" y="2308924"/>
            <a:ext cx="3434545" cy="343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02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Deep Learning Platforms &amp; Frameworks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50251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Supported on </a:t>
            </a:r>
            <a:r>
              <a:rPr lang="en-GB" dirty="0" err="1" smtClean="0"/>
              <a:t>ShARC</a:t>
            </a:r>
            <a:endParaRPr lang="en-GB" dirty="0" smtClean="0"/>
          </a:p>
          <a:p>
            <a:pPr lvl="1">
              <a:lnSpc>
                <a:spcPct val="100000"/>
              </a:lnSpc>
            </a:pPr>
            <a:r>
              <a:rPr lang="en-GB" sz="2200" dirty="0" err="1" smtClean="0"/>
              <a:t>Theano</a:t>
            </a:r>
            <a:r>
              <a:rPr lang="en-GB" sz="2200" dirty="0" smtClean="0"/>
              <a:t> – Python, low-level</a:t>
            </a:r>
          </a:p>
          <a:p>
            <a:pPr lvl="1">
              <a:lnSpc>
                <a:spcPct val="100000"/>
              </a:lnSpc>
            </a:pPr>
            <a:r>
              <a:rPr lang="en-GB" sz="2200" dirty="0" err="1" smtClean="0"/>
              <a:t>Tensorflow</a:t>
            </a:r>
            <a:r>
              <a:rPr lang="en-GB" sz="2200" dirty="0" smtClean="0"/>
              <a:t> – Python, low-level with some built-in </a:t>
            </a:r>
            <a:r>
              <a:rPr lang="en-GB" sz="2200" dirty="0" smtClean="0"/>
              <a:t>ML/DL features and </a:t>
            </a:r>
            <a:r>
              <a:rPr lang="en-GB" sz="2200" dirty="0" err="1" smtClean="0"/>
              <a:t>visualiser</a:t>
            </a:r>
            <a:endParaRPr lang="en-GB" sz="2200" dirty="0" smtClean="0"/>
          </a:p>
          <a:p>
            <a:pPr lvl="1">
              <a:lnSpc>
                <a:spcPct val="100000"/>
              </a:lnSpc>
            </a:pPr>
            <a:r>
              <a:rPr lang="en-GB" sz="2200" dirty="0" err="1" smtClean="0"/>
              <a:t>Caffe</a:t>
            </a:r>
            <a:r>
              <a:rPr lang="en-GB" sz="2200" dirty="0" smtClean="0"/>
              <a:t> – High-level, CLI, C++ with Python and </a:t>
            </a:r>
            <a:r>
              <a:rPr lang="en-GB" sz="2200" dirty="0" err="1" smtClean="0"/>
              <a:t>Matlab</a:t>
            </a:r>
            <a:r>
              <a:rPr lang="en-GB" sz="2200" dirty="0" smtClean="0"/>
              <a:t> interface</a:t>
            </a:r>
          </a:p>
          <a:p>
            <a:pPr lvl="1">
              <a:lnSpc>
                <a:spcPct val="100000"/>
              </a:lnSpc>
            </a:pPr>
            <a:r>
              <a:rPr lang="en-GB" sz="2200" dirty="0" smtClean="0"/>
              <a:t>Torch – High-level, LUA interface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2" descr="https://developer.nvidia.com/sites/default/files/akamai/cuda/images/deeplearning/frameworklogos-hr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30" y="5934652"/>
            <a:ext cx="4910529" cy="9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748215" y="1825625"/>
            <a:ext cx="44011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High-level Wrappers</a:t>
            </a:r>
          </a:p>
          <a:p>
            <a:pPr lvl="1"/>
            <a:r>
              <a:rPr lang="en-GB" sz="2200" dirty="0" err="1" smtClean="0"/>
              <a:t>Keras</a:t>
            </a:r>
            <a:r>
              <a:rPr lang="en-GB" sz="2200" dirty="0" smtClean="0"/>
              <a:t> – </a:t>
            </a:r>
            <a:r>
              <a:rPr lang="en-GB" sz="2200" dirty="0" err="1" smtClean="0"/>
              <a:t>Theano</a:t>
            </a:r>
            <a:r>
              <a:rPr lang="en-GB" sz="2200" dirty="0" smtClean="0"/>
              <a:t> &amp; </a:t>
            </a:r>
            <a:r>
              <a:rPr lang="en-GB" sz="2200" dirty="0" err="1" smtClean="0"/>
              <a:t>Tensorflow</a:t>
            </a:r>
            <a:endParaRPr lang="en-GB" sz="2200" dirty="0" smtClean="0"/>
          </a:p>
          <a:p>
            <a:pPr lvl="1"/>
            <a:r>
              <a:rPr lang="en-GB" sz="2200" dirty="0" err="1" smtClean="0"/>
              <a:t>Lasanga</a:t>
            </a:r>
            <a:r>
              <a:rPr lang="en-GB" sz="2200" dirty="0"/>
              <a:t> </a:t>
            </a:r>
            <a:r>
              <a:rPr lang="en-GB" sz="2200" dirty="0" smtClean="0"/>
              <a:t>(for </a:t>
            </a:r>
            <a:r>
              <a:rPr lang="en-GB" sz="2200" dirty="0" err="1" smtClean="0"/>
              <a:t>Theano</a:t>
            </a:r>
            <a:r>
              <a:rPr lang="en-GB" sz="2200" dirty="0" smtClean="0"/>
              <a:t>)</a:t>
            </a:r>
          </a:p>
          <a:p>
            <a:pPr lvl="1"/>
            <a:r>
              <a:rPr lang="en-GB" sz="2200" dirty="0" err="1" smtClean="0"/>
              <a:t>sklearn-theano</a:t>
            </a:r>
            <a:endParaRPr lang="en-GB" sz="2200" dirty="0" smtClean="0"/>
          </a:p>
          <a:p>
            <a:pPr lvl="1"/>
            <a:r>
              <a:rPr lang="en-GB" sz="2200" dirty="0" smtClean="0"/>
              <a:t>DIGITS – GUI for </a:t>
            </a:r>
            <a:r>
              <a:rPr lang="en-GB" sz="2200" dirty="0" err="1" smtClean="0"/>
              <a:t>Caffe</a:t>
            </a:r>
            <a:r>
              <a:rPr lang="en-GB" sz="2200" dirty="0" smtClean="0"/>
              <a:t> and Torch Training</a:t>
            </a:r>
            <a:endParaRPr lang="en-GB" sz="2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0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Deep Learning Platforms &amp; Frameworks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43847" cy="4351338"/>
          </a:xfrm>
        </p:spPr>
        <p:txBody>
          <a:bodyPr>
            <a:normAutofit/>
          </a:bodyPr>
          <a:lstStyle/>
          <a:p>
            <a:r>
              <a:rPr lang="en-GB" dirty="0"/>
              <a:t>Many others are also available including:</a:t>
            </a:r>
          </a:p>
          <a:p>
            <a:pPr lvl="1">
              <a:lnSpc>
                <a:spcPct val="100000"/>
              </a:lnSpc>
            </a:pPr>
            <a:r>
              <a:rPr lang="en-GB" sz="2300" dirty="0" err="1"/>
              <a:t>MatConvNet</a:t>
            </a:r>
            <a:endParaRPr lang="en-GB" sz="2300" dirty="0"/>
          </a:p>
          <a:p>
            <a:pPr lvl="1">
              <a:lnSpc>
                <a:spcPct val="100000"/>
              </a:lnSpc>
            </a:pPr>
            <a:r>
              <a:rPr lang="en-GB" sz="2300" dirty="0" err="1"/>
              <a:t>Mxnet</a:t>
            </a:r>
            <a:endParaRPr lang="en-GB" sz="2300" dirty="0"/>
          </a:p>
          <a:p>
            <a:pPr lvl="1">
              <a:lnSpc>
                <a:spcPct val="100000"/>
              </a:lnSpc>
            </a:pPr>
            <a:r>
              <a:rPr lang="en-GB" sz="2300" dirty="0"/>
              <a:t>Deeplearning4j</a:t>
            </a:r>
          </a:p>
          <a:p>
            <a:pPr lvl="1">
              <a:lnSpc>
                <a:spcPct val="100000"/>
              </a:lnSpc>
            </a:pPr>
            <a:r>
              <a:rPr lang="en-GB" sz="2300" dirty="0" err="1"/>
              <a:t>Chainer</a:t>
            </a:r>
            <a:endParaRPr lang="en-GB" sz="2300" dirty="0"/>
          </a:p>
          <a:p>
            <a:pPr lvl="1">
              <a:lnSpc>
                <a:spcPct val="100000"/>
              </a:lnSpc>
            </a:pPr>
            <a:r>
              <a:rPr lang="en-GB" sz="2300" dirty="0"/>
              <a:t>CNTK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2" descr="https://developer.nvidia.com/sites/default/files/akamai/cuda/images/deeplearning/frameworklogos-hr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30" y="5934652"/>
            <a:ext cx="4910529" cy="9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12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en-GB" dirty="0" smtClean="0"/>
              <a:t>. A basic NN model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Handwritten digits identification from the MNIST dataset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891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MNIST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Images of handwritten digits 0-9</a:t>
            </a:r>
          </a:p>
          <a:p>
            <a:pPr lvl="1"/>
            <a:r>
              <a:rPr lang="en-GB" dirty="0" smtClean="0"/>
              <a:t>10 classifiers</a:t>
            </a:r>
          </a:p>
          <a:p>
            <a:r>
              <a:rPr lang="en-GB" dirty="0" smtClean="0"/>
              <a:t>28x28 greyscale image</a:t>
            </a:r>
          </a:p>
          <a:p>
            <a:r>
              <a:rPr lang="en-GB" dirty="0" smtClean="0"/>
              <a:t>60,000 images in training set</a:t>
            </a:r>
          </a:p>
          <a:p>
            <a:r>
              <a:rPr lang="en-GB" dirty="0" smtClean="0"/>
              <a:t>10,000 images in testing set</a:t>
            </a:r>
            <a:endParaRPr lang="en-GB" dirty="0"/>
          </a:p>
        </p:txBody>
      </p:sp>
      <p:pic>
        <p:nvPicPr>
          <p:cNvPr id="4098" name="Picture 2" descr="Image result for mnist data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35" y="683766"/>
            <a:ext cx="5006293" cy="331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tensorflow.org/images/MNIST-Matri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798" y="4319935"/>
            <a:ext cx="4465521" cy="175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67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Day 2</a:t>
            </a:r>
          </a:p>
          <a:p>
            <a:pPr lvl="1"/>
            <a:r>
              <a:rPr lang="en-GB" dirty="0" smtClean="0"/>
              <a:t>Lab 04: Using and Visualising Pre-trained Models</a:t>
            </a:r>
          </a:p>
          <a:p>
            <a:pPr lvl="1"/>
            <a:r>
              <a:rPr lang="en-GB" dirty="0" smtClean="0"/>
              <a:t>Lab 05: Deep Learning with multiple GPUs</a:t>
            </a:r>
          </a:p>
          <a:p>
            <a:pPr lvl="1"/>
            <a:r>
              <a:rPr lang="en-GB" dirty="0" smtClean="0"/>
              <a:t>Lab 06: Recurrent Neural Networks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352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3-layer network for classifying MNIST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will be implementing this:</a:t>
            </a:r>
            <a:endParaRPr lang="en-GB" dirty="0"/>
          </a:p>
        </p:txBody>
      </p:sp>
      <p:pic>
        <p:nvPicPr>
          <p:cNvPr id="4" name="Picture 2" descr="https://www.tensorflow.org/images/softmax-regression-scalar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46" y="2895052"/>
            <a:ext cx="5986423" cy="23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822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High-level DL package</a:t>
            </a:r>
          </a:p>
          <a:p>
            <a:pPr lvl="1"/>
            <a:r>
              <a:rPr lang="en-GB" dirty="0" smtClean="0"/>
              <a:t>Include pre-built functionalities to define and train NNs</a:t>
            </a:r>
          </a:p>
          <a:p>
            <a:pPr lvl="1"/>
            <a:r>
              <a:rPr lang="en-GB" dirty="0" smtClean="0"/>
              <a:t>Very good for implementing convolution networks</a:t>
            </a:r>
          </a:p>
          <a:p>
            <a:pPr lvl="1"/>
            <a:r>
              <a:rPr lang="en-GB" dirty="0" smtClean="0"/>
              <a:t>LSTM layer introduced recently for recurrent networks</a:t>
            </a:r>
          </a:p>
          <a:p>
            <a:r>
              <a:rPr lang="en-GB" dirty="0" smtClean="0"/>
              <a:t>Command line, C++, Python and </a:t>
            </a:r>
            <a:r>
              <a:rPr lang="en-GB" dirty="0" err="1" smtClean="0"/>
              <a:t>Matlab</a:t>
            </a:r>
            <a:r>
              <a:rPr lang="en-GB" dirty="0" smtClean="0"/>
              <a:t> interface</a:t>
            </a:r>
          </a:p>
          <a:p>
            <a:r>
              <a:rPr lang="en-GB" dirty="0" smtClean="0"/>
              <a:t>Use the </a:t>
            </a:r>
            <a:r>
              <a:rPr lang="en-GB" dirty="0" err="1" smtClean="0"/>
              <a:t>docker</a:t>
            </a:r>
            <a:r>
              <a:rPr lang="en-GB" dirty="0" smtClean="0"/>
              <a:t> container if you want to install on your own machine</a:t>
            </a:r>
          </a:p>
          <a:p>
            <a:pPr marL="228600" lvl="1">
              <a:spcBef>
                <a:spcPts val="1000"/>
              </a:spcBef>
            </a:pPr>
            <a:endParaRPr lang="en-GB" dirty="0"/>
          </a:p>
        </p:txBody>
      </p:sp>
      <p:pic>
        <p:nvPicPr>
          <p:cNvPr id="1028" name="Picture 4" descr="Image result for caffe deep learning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466" y="71231"/>
            <a:ext cx="19050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51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r>
              <a:rPr lang="en-GB" dirty="0" smtClean="0"/>
              <a:t> -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GB" sz="2800" dirty="0" smtClean="0"/>
              <a:t>Use Google’s protocol buffer format to specify the model</a:t>
            </a:r>
          </a:p>
          <a:p>
            <a:pPr marL="228600" lvl="1">
              <a:spcBef>
                <a:spcPts val="1000"/>
              </a:spcBef>
            </a:pPr>
            <a:endParaRPr lang="en-GB" dirty="0"/>
          </a:p>
        </p:txBody>
      </p:sp>
      <p:pic>
        <p:nvPicPr>
          <p:cNvPr id="1028" name="Picture 4" descr="Image result for caffe deep learning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466" y="71231"/>
            <a:ext cx="19050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37" y="2498074"/>
            <a:ext cx="45148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0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r>
              <a:rPr lang="en-GB" dirty="0" smtClean="0"/>
              <a:t> -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28600" lvl="1">
              <a:spcBef>
                <a:spcPts val="1000"/>
              </a:spcBef>
            </a:pPr>
            <a:r>
              <a:rPr lang="en-GB" sz="2800" dirty="0" smtClean="0"/>
              <a:t>Blobs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 smtClean="0"/>
              <a:t>Used for storing most data and parameters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 smtClean="0"/>
              <a:t>Vector/matrices of data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 smtClean="0"/>
              <a:t>For an image input N x K x H x W</a:t>
            </a:r>
          </a:p>
          <a:p>
            <a:pPr marL="1143000" lvl="3">
              <a:spcBef>
                <a:spcPts val="1000"/>
              </a:spcBef>
            </a:pPr>
            <a:r>
              <a:rPr lang="en-GB" sz="2200" dirty="0" smtClean="0"/>
              <a:t>N (number) x K (channel) x H (height) x W (width)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 smtClean="0"/>
              <a:t>Check the Layer Catalogue for dimensions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 smtClean="0"/>
              <a:t>Synchronised between CPU/GPU</a:t>
            </a:r>
          </a:p>
          <a:p>
            <a:pPr marL="228600" lvl="1">
              <a:spcBef>
                <a:spcPts val="1000"/>
              </a:spcBef>
            </a:pPr>
            <a:r>
              <a:rPr lang="en-GB" sz="2800" dirty="0" smtClean="0"/>
              <a:t>Layers 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 smtClean="0"/>
              <a:t>Perform operations</a:t>
            </a:r>
          </a:p>
          <a:p>
            <a:pPr marL="1143000" lvl="3">
              <a:spcBef>
                <a:spcPts val="1000"/>
              </a:spcBef>
            </a:pPr>
            <a:r>
              <a:rPr lang="en-GB" sz="2200" dirty="0" smtClean="0"/>
              <a:t>Reading data, Convolution, LSTM, inner product, </a:t>
            </a:r>
            <a:r>
              <a:rPr lang="en-GB" sz="2200" dirty="0" err="1" smtClean="0"/>
              <a:t>ReLU</a:t>
            </a:r>
            <a:r>
              <a:rPr lang="en-GB" sz="2200" dirty="0" smtClean="0"/>
              <a:t>, flatten, etc.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 smtClean="0"/>
              <a:t>bottom: – Inputs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 smtClean="0"/>
              <a:t>top: - Outputs</a:t>
            </a:r>
          </a:p>
          <a:p>
            <a:pPr marL="685800" lvl="2">
              <a:spcBef>
                <a:spcPts val="1000"/>
              </a:spcBef>
            </a:pPr>
            <a:r>
              <a:rPr lang="en-GB" sz="2400" dirty="0" smtClean="0"/>
              <a:t>phase: - Train/Test </a:t>
            </a:r>
          </a:p>
          <a:p>
            <a:pPr marL="228600" lvl="1">
              <a:spcBef>
                <a:spcPts val="1000"/>
              </a:spcBef>
            </a:pPr>
            <a:endParaRPr lang="en-GB" dirty="0"/>
          </a:p>
        </p:txBody>
      </p:sp>
      <p:pic>
        <p:nvPicPr>
          <p:cNvPr id="1028" name="Picture 4" descr="Image result for caffe deep learning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466" y="71231"/>
            <a:ext cx="19050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447" y="1357107"/>
            <a:ext cx="1132575" cy="17496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277" y="3047745"/>
            <a:ext cx="1805144" cy="249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2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3 layer network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28x28 image, flattened to 784 inputs</a:t>
            </a:r>
          </a:p>
          <a:p>
            <a:r>
              <a:rPr lang="en-GB" dirty="0" smtClean="0"/>
              <a:t>10 outputs, 1 for each classification</a:t>
            </a:r>
          </a:p>
          <a:p>
            <a:pPr lvl="1"/>
            <a:r>
              <a:rPr lang="en-GB" dirty="0" smtClean="0"/>
              <a:t>A 10x1 array where the value range is 0-1 and</a:t>
            </a:r>
            <a:br>
              <a:rPr lang="en-GB" dirty="0" smtClean="0"/>
            </a:br>
            <a:r>
              <a:rPr lang="en-GB" dirty="0" smtClean="0"/>
              <a:t>indicates probability</a:t>
            </a:r>
          </a:p>
          <a:p>
            <a:r>
              <a:rPr lang="en-GB" dirty="0" smtClean="0"/>
              <a:t>Training labels</a:t>
            </a:r>
          </a:p>
          <a:p>
            <a:pPr lvl="1"/>
            <a:r>
              <a:rPr lang="en-GB" dirty="0" smtClean="0"/>
              <a:t>Also 10x1 array, with value 1 for the correct category and 0 for all others</a:t>
            </a:r>
            <a:br>
              <a:rPr lang="en-GB" dirty="0" smtClean="0"/>
            </a:br>
            <a:r>
              <a:rPr lang="en-GB" dirty="0"/>
              <a:t>(also called one-hot arrays)</a:t>
            </a:r>
          </a:p>
        </p:txBody>
      </p:sp>
      <p:pic>
        <p:nvPicPr>
          <p:cNvPr id="9218" name="Picture 2" descr="https://www.tensorflow.org/images/softmax-regression-scalar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680" y="184096"/>
            <a:ext cx="2786380" cy="111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www.tensorflow.org/images/softmax-regression-scalarequ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67" y="1579372"/>
            <a:ext cx="3088333" cy="70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www.tensorflow.org/images/softmax-regression-vectorequ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67" y="2472602"/>
            <a:ext cx="3171610" cy="7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69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3 layer network in </a:t>
            </a:r>
            <a:r>
              <a:rPr lang="en-GB" dirty="0" err="1" smtClean="0"/>
              <a:t>Caffe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the </a:t>
            </a:r>
            <a:r>
              <a:rPr lang="en-GB" dirty="0" err="1" smtClean="0"/>
              <a:t>mnist_simple.prototxt</a:t>
            </a:r>
            <a:endParaRPr lang="en-GB" dirty="0" smtClean="0"/>
          </a:p>
          <a:p>
            <a:r>
              <a:rPr lang="en-GB" dirty="0" smtClean="0"/>
              <a:t>Try using </a:t>
            </a:r>
            <a:r>
              <a:rPr lang="en-GB" dirty="0" err="1" smtClean="0"/>
              <a:t>netscope</a:t>
            </a:r>
            <a:r>
              <a:rPr lang="en-GB" dirty="0" smtClean="0"/>
              <a:t> to visualise your network</a:t>
            </a:r>
          </a:p>
          <a:p>
            <a:pPr lvl="1"/>
            <a:r>
              <a:rPr lang="en-GB" dirty="0"/>
              <a:t>http://ethereon.github.io/netscope/quickstart.html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63000" y="1456293"/>
            <a:ext cx="313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Visualisation  through </a:t>
            </a:r>
            <a:r>
              <a:rPr lang="en-GB" dirty="0" err="1" smtClean="0"/>
              <a:t>netscope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56" y="3562417"/>
            <a:ext cx="5684524" cy="2924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307" y="1960562"/>
            <a:ext cx="12763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Activation functions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Sigmoid</a:t>
            </a:r>
          </a:p>
          <a:p>
            <a:r>
              <a:rPr lang="en-GB" dirty="0" err="1" smtClean="0"/>
              <a:t>Tanh</a:t>
            </a:r>
            <a:r>
              <a:rPr lang="en-GB" dirty="0" smtClean="0"/>
              <a:t>   </a:t>
            </a:r>
            <a:r>
              <a:rPr lang="en-GB" sz="2400" i="1" dirty="0" smtClean="0"/>
              <a:t>f(x) = </a:t>
            </a:r>
            <a:r>
              <a:rPr lang="en-GB" sz="2400" i="1" dirty="0" err="1" smtClean="0"/>
              <a:t>tanh</a:t>
            </a:r>
            <a:r>
              <a:rPr lang="en-GB" sz="2400" i="1" dirty="0" smtClean="0"/>
              <a:t>(x)</a:t>
            </a:r>
          </a:p>
          <a:p>
            <a:r>
              <a:rPr lang="en-GB" dirty="0" err="1" smtClean="0"/>
              <a:t>ReLU</a:t>
            </a:r>
            <a:endParaRPr lang="en-GB" dirty="0" smtClean="0"/>
          </a:p>
          <a:p>
            <a:pPr lvl="1"/>
            <a:r>
              <a:rPr lang="en-GB" dirty="0"/>
              <a:t>Max </a:t>
            </a:r>
            <a:r>
              <a:rPr lang="en-GB" dirty="0" smtClean="0"/>
              <a:t>rectifier</a:t>
            </a:r>
          </a:p>
          <a:p>
            <a:pPr lvl="1"/>
            <a:r>
              <a:rPr lang="en-GB" dirty="0" err="1" smtClean="0"/>
              <a:t>Softplus</a:t>
            </a:r>
            <a:r>
              <a:rPr lang="en-GB" dirty="0" smtClean="0"/>
              <a:t> can also be used as </a:t>
            </a:r>
            <a:br>
              <a:rPr lang="en-GB" dirty="0" smtClean="0"/>
            </a:br>
            <a:r>
              <a:rPr lang="en-GB" dirty="0" smtClean="0"/>
              <a:t>a smooth approximation</a:t>
            </a:r>
          </a:p>
        </p:txBody>
      </p:sp>
      <p:pic>
        <p:nvPicPr>
          <p:cNvPr id="10242" name="Picture 2" descr="https://upload.wikimedia.org/wikipedia/en/thumb/6/6c/Rectifier_and_softplus_functions.svg/495px-Rectifier_and_softplus_function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873" y="4177828"/>
            <a:ext cx="3433053" cy="249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qph.ec.quoracdn.net/main-qimg-cc09d4e526c39dddfe957b280a2e4f0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873" y="0"/>
            <a:ext cx="3263021" cy="217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qph.ec.quoracdn.net/main-qimg-15dba2e5270a77afdfd2c86dc4757a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937" y="1781018"/>
            <a:ext cx="19431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657" y="3268042"/>
            <a:ext cx="2033122" cy="411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779" y="3852656"/>
            <a:ext cx="1871560" cy="368299"/>
          </a:xfrm>
          <a:prstGeom prst="rect">
            <a:avLst/>
          </a:prstGeom>
        </p:spPr>
      </p:pic>
      <p:pic>
        <p:nvPicPr>
          <p:cNvPr id="10252" name="Picture 12" descr="TanhRea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714" y="2263776"/>
            <a:ext cx="2817767" cy="182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5722" y="274795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Sigmoid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7545722" y="2990971"/>
            <a:ext cx="6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Tanh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7545722" y="5241545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ReLU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42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Activation functions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err="1"/>
              <a:t>Symetric</a:t>
            </a:r>
            <a:r>
              <a:rPr lang="en-GB" dirty="0"/>
              <a:t> </a:t>
            </a:r>
            <a:r>
              <a:rPr lang="en-GB" dirty="0" err="1"/>
              <a:t>sigmoids</a:t>
            </a:r>
            <a:r>
              <a:rPr lang="en-GB" dirty="0"/>
              <a:t> (like </a:t>
            </a:r>
            <a:r>
              <a:rPr lang="en-GB" dirty="0" err="1"/>
              <a:t>tanh</a:t>
            </a:r>
            <a:r>
              <a:rPr lang="en-GB" dirty="0"/>
              <a:t>) often yield faster convergence than the standard logistic function.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More generally: the mean of each input to a neuron should be small compared to its standard deviation [more on this later]</a:t>
            </a:r>
          </a:p>
          <a:p>
            <a:r>
              <a:rPr lang="en-GB" dirty="0" err="1"/>
              <a:t>Symetric</a:t>
            </a:r>
            <a:r>
              <a:rPr lang="en-GB" dirty="0"/>
              <a:t> </a:t>
            </a:r>
            <a:r>
              <a:rPr lang="en-GB" dirty="0" err="1"/>
              <a:t>sigmoids</a:t>
            </a:r>
            <a:r>
              <a:rPr lang="en-GB" dirty="0"/>
              <a:t> are more likely to produce “small mean” signals than are positive </a:t>
            </a:r>
            <a:r>
              <a:rPr lang="en-GB" dirty="0" err="1"/>
              <a:t>sigmoids</a:t>
            </a:r>
            <a:endParaRPr lang="en-GB" dirty="0"/>
          </a:p>
          <a:p>
            <a:r>
              <a:rPr lang="en-GB" dirty="0" err="1"/>
              <a:t>Sigmoids</a:t>
            </a:r>
            <a:r>
              <a:rPr lang="en-GB" dirty="0"/>
              <a:t> (and their derivatives) can be efficiently computed as ratios of polynomials</a:t>
            </a:r>
          </a:p>
          <a:p>
            <a:r>
              <a:rPr lang="en-GB" dirty="0"/>
              <a:t>Problems with symmetric </a:t>
            </a:r>
            <a:r>
              <a:rPr lang="en-GB" dirty="0" err="1"/>
              <a:t>sigmoids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The error surface is VERY FLAT around the origin. (The origin is a saddle point which is attractive in almost all directions.)</a:t>
            </a:r>
          </a:p>
          <a:p>
            <a:pPr lvl="1"/>
            <a:r>
              <a:rPr lang="en-GB" dirty="0"/>
              <a:t>Avoid small </a:t>
            </a:r>
            <a:r>
              <a:rPr lang="en-GB" dirty="0" smtClean="0"/>
              <a:t>weights</a:t>
            </a:r>
          </a:p>
          <a:p>
            <a:r>
              <a:rPr lang="en-GB" dirty="0" smtClean="0"/>
              <a:t>It was later found that Rectified linear units (</a:t>
            </a:r>
            <a:r>
              <a:rPr lang="en-GB" dirty="0" err="1" smtClean="0"/>
              <a:t>ReLU</a:t>
            </a:r>
            <a:r>
              <a:rPr lang="en-GB" dirty="0" smtClean="0"/>
              <a:t>) can lead to faster convergence due to constant gradient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060" y="2202180"/>
            <a:ext cx="3886200" cy="142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92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Caffe</a:t>
            </a:r>
            <a:r>
              <a:rPr lang="en-GB" dirty="0" smtClean="0"/>
              <a:t> - Solver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GB" sz="2800" dirty="0" smtClean="0"/>
              <a:t>Define a separate solver file for training optimisation</a:t>
            </a:r>
          </a:p>
          <a:p>
            <a:pPr marL="228600" lvl="1">
              <a:spcBef>
                <a:spcPts val="1000"/>
              </a:spcBef>
            </a:pPr>
            <a:endParaRPr lang="en-GB" dirty="0"/>
          </a:p>
        </p:txBody>
      </p:sp>
      <p:pic>
        <p:nvPicPr>
          <p:cNvPr id="1028" name="Picture 4" descr="Image result for caffe deep learning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466" y="71231"/>
            <a:ext cx="19050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678" y="2428965"/>
            <a:ext cx="5334064" cy="44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</a:t>
            </a:r>
            <a:r>
              <a:rPr lang="en-GB" dirty="0"/>
              <a:t> - Solver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Default: Stochastic Gradient Descent (</a:t>
            </a:r>
            <a:r>
              <a:rPr lang="en-GB" dirty="0"/>
              <a:t>type: </a:t>
            </a:r>
            <a:r>
              <a:rPr lang="en-GB" dirty="0" smtClean="0"/>
              <a:t>“SGD”)</a:t>
            </a:r>
          </a:p>
          <a:p>
            <a:r>
              <a:rPr lang="en-GB" dirty="0" err="1" smtClean="0"/>
              <a:t>AdaDelta</a:t>
            </a:r>
            <a:r>
              <a:rPr lang="en-GB" dirty="0" smtClean="0"/>
              <a:t> (</a:t>
            </a:r>
            <a:r>
              <a:rPr lang="en-GB" dirty="0"/>
              <a:t>type: </a:t>
            </a:r>
            <a:r>
              <a:rPr lang="en-GB" dirty="0" smtClean="0"/>
              <a:t>“</a:t>
            </a:r>
            <a:r>
              <a:rPr lang="en-GB" dirty="0" err="1" smtClean="0"/>
              <a:t>AdaDelta</a:t>
            </a:r>
            <a:r>
              <a:rPr lang="en-GB" dirty="0"/>
              <a:t>”</a:t>
            </a:r>
            <a:r>
              <a:rPr lang="en-GB" dirty="0" smtClean="0"/>
              <a:t>)</a:t>
            </a:r>
          </a:p>
          <a:p>
            <a:r>
              <a:rPr lang="en-GB" dirty="0" smtClean="0"/>
              <a:t>Adaptive Gradient (</a:t>
            </a:r>
            <a:r>
              <a:rPr lang="en-GB" dirty="0"/>
              <a:t>type: </a:t>
            </a:r>
            <a:r>
              <a:rPr lang="en-GB" dirty="0" smtClean="0"/>
              <a:t>“</a:t>
            </a:r>
            <a:r>
              <a:rPr lang="en-GB" dirty="0" err="1" smtClean="0"/>
              <a:t>AdaGrad</a:t>
            </a:r>
            <a:r>
              <a:rPr lang="en-GB" dirty="0"/>
              <a:t>”</a:t>
            </a:r>
            <a:r>
              <a:rPr lang="en-GB" dirty="0" smtClean="0"/>
              <a:t>)</a:t>
            </a:r>
          </a:p>
          <a:p>
            <a:r>
              <a:rPr lang="en-GB" dirty="0" smtClean="0"/>
              <a:t>Adam (</a:t>
            </a:r>
            <a:r>
              <a:rPr lang="en-GB" dirty="0"/>
              <a:t>type: </a:t>
            </a:r>
            <a:r>
              <a:rPr lang="en-GB" dirty="0" smtClean="0"/>
              <a:t>“Adam</a:t>
            </a:r>
            <a:r>
              <a:rPr lang="en-GB" dirty="0"/>
              <a:t>”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Nesterov’s</a:t>
            </a:r>
            <a:r>
              <a:rPr lang="en-GB" dirty="0" smtClean="0"/>
              <a:t> Accelerated Gradient (</a:t>
            </a:r>
            <a:r>
              <a:rPr lang="en-GB" dirty="0"/>
              <a:t>type: </a:t>
            </a:r>
            <a:r>
              <a:rPr lang="en-GB" dirty="0" smtClean="0"/>
              <a:t>“</a:t>
            </a:r>
            <a:r>
              <a:rPr lang="en-GB" dirty="0" err="1" smtClean="0"/>
              <a:t>Nesterov</a:t>
            </a:r>
            <a:r>
              <a:rPr lang="en-GB" dirty="0"/>
              <a:t>”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RMSprop</a:t>
            </a:r>
            <a:r>
              <a:rPr lang="en-GB" dirty="0" smtClean="0"/>
              <a:t> (type: “</a:t>
            </a:r>
            <a:r>
              <a:rPr lang="en-GB" dirty="0" err="1" smtClean="0"/>
              <a:t>RMSProp</a:t>
            </a:r>
            <a:r>
              <a:rPr lang="en-GB" dirty="0" smtClean="0"/>
              <a:t>”)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019361" y="6241240"/>
            <a:ext cx="508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[http://</a:t>
            </a:r>
            <a:r>
              <a:rPr lang="en-GB" dirty="0" smtClean="0"/>
              <a:t>caffe.berkeleyvision.org/tutorial/solver.html]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859802" y="5839770"/>
            <a:ext cx="56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[http://</a:t>
            </a:r>
            <a:r>
              <a:rPr lang="en-GB" dirty="0" smtClean="0"/>
              <a:t>sebastianruder.com/optimizing-gradient-descent</a:t>
            </a:r>
            <a:r>
              <a:rPr lang="en-GB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13396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00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937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Caffe</a:t>
            </a:r>
            <a:r>
              <a:rPr lang="en-GB" dirty="0"/>
              <a:t> - Solver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Figure 2: Behavior of different methods to accelerate gradient descent on a saddle point. Saddle points are thought to be the main difficulty in optimizing deep networks. Image by Alec Radford.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236" y="1935199"/>
            <a:ext cx="4232336" cy="327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75264" y="6311900"/>
            <a:ext cx="6238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[https://</a:t>
            </a:r>
            <a:r>
              <a:rPr lang="en-GB" sz="1400" dirty="0" smtClean="0"/>
              <a:t>devblogs.nvidia.com/parallelforall/deep-learning-nutshell-history-training]</a:t>
            </a:r>
            <a:endParaRPr lang="en-GB" sz="1400" dirty="0"/>
          </a:p>
        </p:txBody>
      </p:sp>
      <p:pic>
        <p:nvPicPr>
          <p:cNvPr id="1028" name="Picture 4" descr="http://sebastianruder.com/content/images/2016/09/saddle_point_evaluation_optimizer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986" y="2238350"/>
            <a:ext cx="3644510" cy="282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ebastianruder.com/content/images/2016/09/contours_evaluation_optimizer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62" y="2286896"/>
            <a:ext cx="3581805" cy="277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76467" y="5978760"/>
            <a:ext cx="4413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[http://</a:t>
            </a:r>
            <a:r>
              <a:rPr lang="en-GB" sz="1400" dirty="0" smtClean="0"/>
              <a:t>sebastianruder.com/optimizing-gradient-descent]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83428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neural network learning ra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3" t="25654" r="17968" b="5269"/>
          <a:stretch/>
        </p:blipFill>
        <p:spPr bwMode="auto">
          <a:xfrm>
            <a:off x="7519728" y="2415600"/>
            <a:ext cx="4068000" cy="35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Rates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Determines how fast the models parameters change</a:t>
            </a:r>
          </a:p>
          <a:p>
            <a:r>
              <a:rPr lang="en-GB" dirty="0" smtClean="0"/>
              <a:t>Too small and will take longer to train</a:t>
            </a:r>
          </a:p>
          <a:p>
            <a:r>
              <a:rPr lang="en-GB" dirty="0" smtClean="0"/>
              <a:t>Too large and loss may diverge</a:t>
            </a:r>
          </a:p>
          <a:p>
            <a:r>
              <a:rPr lang="en-GB" dirty="0" smtClean="0"/>
              <a:t>Start from recommended values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3715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Activation Layer in </a:t>
            </a:r>
            <a:r>
              <a:rPr lang="en-GB" dirty="0" err="1" smtClean="0"/>
              <a:t>Caffe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ReLU</a:t>
            </a:r>
            <a:r>
              <a:rPr lang="en-GB" dirty="0" smtClean="0"/>
              <a:t> layer in </a:t>
            </a:r>
            <a:r>
              <a:rPr lang="en-GB" dirty="0" err="1" smtClean="0"/>
              <a:t>Caffe</a:t>
            </a:r>
            <a:endParaRPr lang="en-GB" dirty="0" smtClean="0"/>
          </a:p>
          <a:p>
            <a:r>
              <a:rPr lang="en-GB" dirty="0" smtClean="0"/>
              <a:t>In-place computation, can use same top and bottom blob to save memory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429" y="3710940"/>
            <a:ext cx="2430305" cy="1620203"/>
          </a:xfrm>
          <a:prstGeom prst="rect">
            <a:avLst/>
          </a:prstGeom>
        </p:spPr>
      </p:pic>
      <p:pic>
        <p:nvPicPr>
          <p:cNvPr id="5" name="Picture 2" descr="https://upload.wikimedia.org/wikipedia/en/thumb/6/6c/Rectifier_and_softplus_functions.svg/495px-Rectifier_and_softplus_function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553" y="3447917"/>
            <a:ext cx="3433053" cy="249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8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01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67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dirty="0" smtClean="0"/>
              <a:t>. Convolution Neural Networks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Handwritten digits identification from the MNIST </a:t>
            </a:r>
            <a:r>
              <a:rPr lang="en-GB" dirty="0" smtClean="0"/>
              <a:t>database with </a:t>
            </a:r>
            <a:r>
              <a:rPr lang="en-GB" dirty="0" err="1" smtClean="0"/>
              <a:t>LeNet</a:t>
            </a:r>
            <a:r>
              <a:rPr lang="en-GB" dirty="0" smtClean="0"/>
              <a:t> convolution network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2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 NN features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Spatial coherence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Sparse connectivity</a:t>
            </a:r>
          </a:p>
          <a:p>
            <a:pPr marL="0" indent="0">
              <a:buNone/>
            </a:pPr>
            <a:r>
              <a:rPr lang="en-GB" dirty="0" smtClean="0"/>
              <a:t> </a:t>
            </a:r>
          </a:p>
          <a:p>
            <a:r>
              <a:rPr lang="en-GB" dirty="0" smtClean="0"/>
              <a:t>Weight sharing</a:t>
            </a:r>
          </a:p>
          <a:p>
            <a:endParaRPr lang="en-GB" dirty="0" smtClean="0"/>
          </a:p>
        </p:txBody>
      </p:sp>
      <p:pic>
        <p:nvPicPr>
          <p:cNvPr id="16386" name="Picture 2" descr="_images/sparse_1D_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5" y="3264438"/>
            <a:ext cx="234315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_images/conv_1D_n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855" y="4578254"/>
            <a:ext cx="2295525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_images/mylen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5" y="1265674"/>
            <a:ext cx="717232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11980" y="6526777"/>
            <a:ext cx="441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[http://</a:t>
            </a:r>
            <a:r>
              <a:rPr lang="en-GB" dirty="0" smtClean="0"/>
              <a:t>deeplearning.net/tutorial/lenet.html]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77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 NN features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Consecutive convolution layers</a:t>
            </a:r>
          </a:p>
          <a:p>
            <a:pPr lvl="1"/>
            <a:r>
              <a:rPr lang="en-GB" dirty="0" smtClean="0"/>
              <a:t>Each filter in above layer performs convolution on all filters in previous layer</a:t>
            </a:r>
          </a:p>
          <a:p>
            <a:pPr lvl="1"/>
            <a:r>
              <a:rPr lang="en-GB" dirty="0" smtClean="0"/>
              <a:t>Same applies for colour channels from the input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16390" name="Picture 6" descr="_images/cnn_explain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609" y="3326845"/>
            <a:ext cx="4149024" cy="285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11980" y="6526777"/>
            <a:ext cx="441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[http://</a:t>
            </a:r>
            <a:r>
              <a:rPr lang="en-GB" dirty="0" smtClean="0"/>
              <a:t>deeplearning.net/tutorial/lenet.html]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671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 NN terminology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Kernel size – size of local input connection for each node (3x3 for example below)</a:t>
            </a:r>
          </a:p>
          <a:p>
            <a:r>
              <a:rPr lang="en-GB" dirty="0" smtClean="0"/>
              <a:t>Stride – Units to shift by (1 for example below) </a:t>
            </a:r>
          </a:p>
          <a:p>
            <a:r>
              <a:rPr lang="en-GB" dirty="0" smtClean="0"/>
              <a:t>Zero-padding – pad input matrix with 0s around the border to controls size of feature maps</a:t>
            </a:r>
            <a:endParaRPr lang="en-GB" dirty="0"/>
          </a:p>
        </p:txBody>
      </p:sp>
      <p:pic>
        <p:nvPicPr>
          <p:cNvPr id="19460" name="Picture 4" descr="Convolution_schematic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038" y="3738770"/>
            <a:ext cx="4012565" cy="293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87040" y="6488668"/>
            <a:ext cx="661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[https://</a:t>
            </a:r>
            <a:r>
              <a:rPr lang="en-GB" dirty="0" smtClean="0"/>
              <a:t>ujjwalkarn.me/2016/08/11/intuitive-explanation-convnets]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598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Pooling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Pooling performs subsampling and reduces network size</a:t>
            </a:r>
          </a:p>
          <a:p>
            <a:pPr marL="0" indent="0">
              <a:buNone/>
            </a:pPr>
            <a:r>
              <a:rPr lang="en-GB" dirty="0" smtClean="0"/>
              <a:t> </a:t>
            </a:r>
          </a:p>
          <a:p>
            <a:endParaRPr lang="en-GB" dirty="0" smtClean="0"/>
          </a:p>
        </p:txBody>
      </p:sp>
      <p:pic>
        <p:nvPicPr>
          <p:cNvPr id="18434" name="Picture 2" descr="http://ufldl.stanford.edu/tutorial/images/Pooling_schemati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360" y="2770445"/>
            <a:ext cx="5256742" cy="303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61360" y="6311900"/>
            <a:ext cx="539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[http://</a:t>
            </a:r>
            <a:r>
              <a:rPr lang="en-GB" dirty="0" smtClean="0"/>
              <a:t>ufldl.stanford.edu/tutorial/supervised/Pooling</a:t>
            </a:r>
            <a:r>
              <a:rPr lang="en-GB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0324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LeNet</a:t>
            </a:r>
            <a:r>
              <a:rPr lang="en-GB" dirty="0" smtClean="0"/>
              <a:t> model for MNIST classification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2 Convolution stages</a:t>
            </a:r>
          </a:p>
          <a:p>
            <a:pPr lvl="1"/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Convolution </a:t>
            </a:r>
          </a:p>
          <a:p>
            <a:pPr lvl="2"/>
            <a:r>
              <a:rPr lang="en-GB" dirty="0" smtClean="0"/>
              <a:t>20 outputs (filters)</a:t>
            </a:r>
          </a:p>
          <a:p>
            <a:pPr lvl="2"/>
            <a:r>
              <a:rPr lang="en-GB" dirty="0" smtClean="0"/>
              <a:t>5x5 kernel</a:t>
            </a:r>
          </a:p>
          <a:p>
            <a:pPr lvl="2"/>
            <a:r>
              <a:rPr lang="en-GB" dirty="0" smtClean="0"/>
              <a:t>1 stride</a:t>
            </a:r>
          </a:p>
          <a:p>
            <a:pPr lvl="1"/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Pool</a:t>
            </a:r>
          </a:p>
          <a:p>
            <a:pPr lvl="2"/>
            <a:r>
              <a:rPr lang="en-GB" dirty="0" smtClean="0"/>
              <a:t>MAX operation</a:t>
            </a:r>
          </a:p>
          <a:p>
            <a:pPr lvl="2"/>
            <a:r>
              <a:rPr lang="en-GB" dirty="0" smtClean="0"/>
              <a:t>2x2 kernel</a:t>
            </a:r>
          </a:p>
          <a:p>
            <a:pPr lvl="2"/>
            <a:r>
              <a:rPr lang="en-GB" dirty="0" smtClean="0"/>
              <a:t>2 stride</a:t>
            </a:r>
          </a:p>
          <a:p>
            <a:pPr lvl="1"/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Convolution</a:t>
            </a:r>
          </a:p>
          <a:p>
            <a:pPr lvl="2"/>
            <a:r>
              <a:rPr lang="en-GB" dirty="0" smtClean="0"/>
              <a:t>50 outputs (filters)</a:t>
            </a:r>
          </a:p>
          <a:p>
            <a:pPr lvl="2"/>
            <a:r>
              <a:rPr lang="en-GB" dirty="0" smtClean="0"/>
              <a:t>5x5 kernel</a:t>
            </a:r>
          </a:p>
          <a:p>
            <a:pPr lvl="2"/>
            <a:r>
              <a:rPr lang="en-GB" dirty="0" smtClean="0"/>
              <a:t>1 stride</a:t>
            </a:r>
          </a:p>
          <a:p>
            <a:pPr lvl="1"/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Pool</a:t>
            </a:r>
          </a:p>
          <a:p>
            <a:pPr lvl="2"/>
            <a:r>
              <a:rPr lang="en-GB" dirty="0" smtClean="0"/>
              <a:t>MAX operation</a:t>
            </a:r>
          </a:p>
          <a:p>
            <a:pPr lvl="2"/>
            <a:r>
              <a:rPr lang="en-GB" dirty="0" smtClean="0"/>
              <a:t>2x2 kernel</a:t>
            </a:r>
          </a:p>
          <a:p>
            <a:pPr lvl="2"/>
            <a:r>
              <a:rPr lang="en-GB" dirty="0"/>
              <a:t>2</a:t>
            </a:r>
            <a:r>
              <a:rPr lang="en-GB" dirty="0" smtClean="0"/>
              <a:t> stride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1" y="423342"/>
            <a:ext cx="1303972" cy="6304165"/>
          </a:xfrm>
          <a:prstGeom prst="rect">
            <a:avLst/>
          </a:prstGeom>
        </p:spPr>
      </p:pic>
      <p:pic>
        <p:nvPicPr>
          <p:cNvPr id="11266" name="Picture 2" descr="Figure 2: The LeNet architecture consists of two sets of convolutional, activation, and pooling layers, followed by a fully-connected layer, activation, another fully-connected, and finally a softmax classifier (image source)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82" y="2172357"/>
            <a:ext cx="5715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90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</a:t>
            </a:r>
            <a:br>
              <a:rPr lang="en-GB" dirty="0" smtClean="0"/>
            </a:br>
            <a:r>
              <a:rPr lang="en-GB" dirty="0" smtClean="0"/>
              <a:t>and Neural Network Refresh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69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 in </a:t>
            </a:r>
            <a:r>
              <a:rPr lang="en-GB" dirty="0" err="1" smtClean="0"/>
              <a:t>Caffe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84" y="2305678"/>
            <a:ext cx="1876425" cy="3495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5084" y="1813517"/>
            <a:ext cx="2008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Convolution layer</a:t>
            </a:r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248" y="2356409"/>
            <a:ext cx="1524000" cy="1743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05688" y="1836501"/>
            <a:ext cx="1521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Pooling layer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9388867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</a:t>
            </a:r>
            <a:r>
              <a:rPr lang="en-GB" dirty="0"/>
              <a:t>t</a:t>
            </a:r>
            <a:r>
              <a:rPr lang="en-GB" dirty="0" smtClean="0"/>
              <a:t>erminology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Epoch – A training pass (forward &amp; backwards) through all training samples</a:t>
            </a:r>
          </a:p>
          <a:p>
            <a:r>
              <a:rPr lang="en-GB" dirty="0" smtClean="0"/>
              <a:t>Batch – Number of samples to be trained at the same time</a:t>
            </a:r>
          </a:p>
          <a:p>
            <a:r>
              <a:rPr lang="en-GB" dirty="0" smtClean="0"/>
              <a:t>Iteration – Training of a single batch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9873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</a:t>
            </a:r>
            <a:r>
              <a:rPr lang="en-GB" dirty="0" smtClean="0"/>
              <a:t>and convergence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62385" cy="4351338"/>
          </a:xfrm>
        </p:spPr>
        <p:txBody>
          <a:bodyPr/>
          <a:lstStyle/>
          <a:p>
            <a:r>
              <a:rPr lang="en-GB" dirty="0" smtClean="0"/>
              <a:t>Non-convex loss space means the model may not converge on a global minima</a:t>
            </a:r>
          </a:p>
          <a:p>
            <a:r>
              <a:rPr lang="en-GB" dirty="0" smtClean="0"/>
              <a:t>But when will we reach the local minima?</a:t>
            </a:r>
          </a:p>
          <a:p>
            <a:r>
              <a:rPr lang="en-GB" dirty="0" smtClean="0"/>
              <a:t>Low rate of change in loss is a good indicator</a:t>
            </a:r>
          </a:p>
          <a:p>
            <a:endParaRPr lang="en-GB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28" y="1690688"/>
            <a:ext cx="5183893" cy="388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90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7345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dirty="0" smtClean="0"/>
              <a:t>. Deploying the model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1618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Deploying the model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Only one forward pass needed for inferencing</a:t>
            </a:r>
          </a:p>
          <a:p>
            <a:r>
              <a:rPr lang="en-GB" dirty="0" smtClean="0"/>
              <a:t>Only model weights &amp; parameters stored, no need for training 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9470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Deploying the model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Smaller/time-critical models</a:t>
            </a:r>
          </a:p>
          <a:p>
            <a:pPr lvl="1"/>
            <a:r>
              <a:rPr lang="en-GB" dirty="0" smtClean="0"/>
              <a:t>Run on local machine</a:t>
            </a:r>
          </a:p>
          <a:p>
            <a:pPr lvl="1"/>
            <a:r>
              <a:rPr lang="en-GB" dirty="0" smtClean="0"/>
              <a:t>May be feasible to use CPUs and </a:t>
            </a:r>
            <a:r>
              <a:rPr lang="en-GB" dirty="0" smtClean="0"/>
              <a:t>embedded/</a:t>
            </a:r>
            <a:r>
              <a:rPr lang="en-GB" dirty="0" err="1" smtClean="0"/>
              <a:t>SoCs</a:t>
            </a:r>
            <a:r>
              <a:rPr lang="en-GB" dirty="0" smtClean="0"/>
              <a:t> (many have GPUs)</a:t>
            </a:r>
            <a:endParaRPr lang="en-GB" dirty="0" smtClean="0"/>
          </a:p>
          <a:p>
            <a:r>
              <a:rPr lang="en-GB" dirty="0" smtClean="0"/>
              <a:t>Bigger models</a:t>
            </a:r>
          </a:p>
          <a:p>
            <a:pPr lvl="1"/>
            <a:r>
              <a:rPr lang="en-GB" dirty="0" smtClean="0"/>
              <a:t>Send data back to the server for processing</a:t>
            </a:r>
          </a:p>
          <a:p>
            <a:pPr lvl="1"/>
            <a:r>
              <a:rPr lang="en-GB" dirty="0" smtClean="0"/>
              <a:t>High-</a:t>
            </a:r>
            <a:r>
              <a:rPr lang="en-GB" dirty="0" err="1" smtClean="0"/>
              <a:t>througput</a:t>
            </a:r>
            <a:r>
              <a:rPr lang="en-GB" dirty="0" smtClean="0"/>
              <a:t> enterprise GPUs can be used for large number of inferencing queries e.g. </a:t>
            </a:r>
            <a:r>
              <a:rPr lang="en-GB" dirty="0" err="1" smtClean="0"/>
              <a:t>Nvidia</a:t>
            </a:r>
            <a:r>
              <a:rPr lang="en-GB" dirty="0" smtClean="0"/>
              <a:t> P40</a:t>
            </a:r>
          </a:p>
          <a:p>
            <a:pPr lvl="1"/>
            <a:r>
              <a:rPr lang="en-GB" dirty="0" smtClean="0"/>
              <a:t>Specialised hardware e.g. </a:t>
            </a:r>
            <a:r>
              <a:rPr lang="en-GB" dirty="0" err="1" smtClean="0"/>
              <a:t>Tensorflow</a:t>
            </a:r>
            <a:r>
              <a:rPr lang="en-GB" dirty="0" smtClean="0"/>
              <a:t> Processing Units (TPU)</a:t>
            </a:r>
          </a:p>
          <a:p>
            <a:pPr lvl="1"/>
            <a:r>
              <a:rPr lang="en-GB" dirty="0" smtClean="0"/>
              <a:t>Cloud services are also available from big players e.g. AWS, Google </a:t>
            </a:r>
            <a:r>
              <a:rPr lang="en-GB" dirty="0" smtClean="0"/>
              <a:t>Cloud ML, </a:t>
            </a:r>
            <a:r>
              <a:rPr lang="en-GB" dirty="0" smtClean="0"/>
              <a:t>Microsoft Azure, IBM Cloud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6962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Deploying the model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Inputs needs to be converted to the same format used in training e.g.</a:t>
            </a:r>
          </a:p>
          <a:p>
            <a:pPr lvl="1"/>
            <a:r>
              <a:rPr lang="en-GB" dirty="0" smtClean="0"/>
              <a:t>Crop/stretch/resize</a:t>
            </a:r>
          </a:p>
          <a:p>
            <a:pPr lvl="1"/>
            <a:r>
              <a:rPr lang="en-GB" dirty="0" smtClean="0"/>
              <a:t>Colour channel swapping</a:t>
            </a:r>
          </a:p>
          <a:p>
            <a:pPr lvl="1"/>
            <a:r>
              <a:rPr lang="en-GB" dirty="0" smtClean="0"/>
              <a:t>Convert to normalised floats</a:t>
            </a:r>
          </a:p>
          <a:p>
            <a:pPr lvl="1"/>
            <a:r>
              <a:rPr lang="en-GB" dirty="0" smtClean="0"/>
              <a:t>Means shifting</a:t>
            </a:r>
          </a:p>
          <a:p>
            <a:pPr lvl="1"/>
            <a:r>
              <a:rPr lang="en-GB" dirty="0" smtClean="0"/>
              <a:t>etc.</a:t>
            </a:r>
          </a:p>
          <a:p>
            <a:r>
              <a:rPr lang="en-GB" dirty="0" smtClean="0"/>
              <a:t>Outputs made meaningful to users e.g. text, visuals, audio, etc.</a:t>
            </a:r>
          </a:p>
          <a:p>
            <a:r>
              <a:rPr lang="en-GB" dirty="0" smtClean="0"/>
              <a:t>Interface and integrate with other systems</a:t>
            </a:r>
          </a:p>
          <a:p>
            <a:r>
              <a:rPr lang="en-GB" dirty="0" smtClean="0"/>
              <a:t>API wrappers simplifies the above processes </a:t>
            </a:r>
          </a:p>
          <a:p>
            <a:pPr lvl="1"/>
            <a:r>
              <a:rPr lang="en-GB" dirty="0" err="1" smtClean="0"/>
              <a:t>Caffe</a:t>
            </a:r>
            <a:r>
              <a:rPr lang="en-GB" dirty="0" smtClean="0"/>
              <a:t> provides C++, Python &amp; </a:t>
            </a:r>
            <a:r>
              <a:rPr lang="en-GB" dirty="0" err="1" smtClean="0"/>
              <a:t>Matlab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2255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Deploying the </a:t>
            </a:r>
            <a:r>
              <a:rPr lang="en-GB" dirty="0"/>
              <a:t>trained MNIST CNN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Remove </a:t>
            </a:r>
          </a:p>
          <a:p>
            <a:pPr lvl="1"/>
            <a:r>
              <a:rPr lang="en-GB" dirty="0" smtClean="0"/>
              <a:t>Test &amp; Training Data layers</a:t>
            </a:r>
          </a:p>
          <a:p>
            <a:pPr lvl="1"/>
            <a:r>
              <a:rPr lang="en-GB" dirty="0" smtClean="0"/>
              <a:t>Accuracy and </a:t>
            </a:r>
            <a:r>
              <a:rPr lang="en-GB" dirty="0" err="1" smtClean="0"/>
              <a:t>SoftmaxWithLoss</a:t>
            </a:r>
            <a:r>
              <a:rPr lang="en-GB" dirty="0" smtClean="0"/>
              <a:t> layer</a:t>
            </a:r>
          </a:p>
          <a:p>
            <a:r>
              <a:rPr lang="en-GB" dirty="0" smtClean="0"/>
              <a:t>Add</a:t>
            </a:r>
          </a:p>
          <a:p>
            <a:pPr lvl="1"/>
            <a:r>
              <a:rPr lang="en-GB" dirty="0" smtClean="0"/>
              <a:t>“Input” layer for accepting data </a:t>
            </a:r>
          </a:p>
          <a:p>
            <a:pPr lvl="1"/>
            <a:r>
              <a:rPr lang="en-GB" dirty="0" smtClean="0"/>
              <a:t>“</a:t>
            </a:r>
            <a:r>
              <a:rPr lang="en-GB" dirty="0" err="1" smtClean="0"/>
              <a:t>Softmax</a:t>
            </a:r>
            <a:r>
              <a:rPr lang="en-GB" dirty="0" smtClean="0"/>
              <a:t>” layer only (no loss)</a:t>
            </a:r>
          </a:p>
          <a:p>
            <a:r>
              <a:rPr lang="en-GB" dirty="0" smtClean="0"/>
              <a:t>Create a Python wrapper of the model for interactive input</a:t>
            </a:r>
          </a:p>
          <a:p>
            <a:r>
              <a:rPr lang="en-GB" dirty="0" smtClean="0"/>
              <a:t>Inputs can also be batched like during training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52921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Lab 03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34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Machine Learning (ML)?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Ability to teach a computer without explicitly programming it</a:t>
            </a:r>
          </a:p>
          <a:p>
            <a:r>
              <a:rPr lang="en-GB" dirty="0" smtClean="0"/>
              <a:t>Used for tasks which are difficult to program for</a:t>
            </a:r>
          </a:p>
          <a:p>
            <a:pPr lvl="1"/>
            <a:endParaRPr lang="en-GB" dirty="0"/>
          </a:p>
        </p:txBody>
      </p:sp>
      <p:pic>
        <p:nvPicPr>
          <p:cNvPr id="5" name="Picture 2" descr="https://news.developer.nvidia.com/wp-content/uploads/2015/08/Real-time-pedestrian-track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07" y="3200345"/>
            <a:ext cx="257175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479881" y="5958110"/>
            <a:ext cx="79309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/>
              <a:t>1. https</a:t>
            </a:r>
            <a:r>
              <a:rPr lang="en-GB" sz="1000" dirty="0"/>
              <a:t>://</a:t>
            </a:r>
            <a:r>
              <a:rPr lang="en-GB" sz="1000" dirty="0" smtClean="0"/>
              <a:t>news.developer.nvidia.com/real-time-pedestrian-detection-using-cascades-of-deep-neural-networks</a:t>
            </a:r>
            <a:endParaRPr lang="en-GB" sz="1000" dirty="0"/>
          </a:p>
          <a:p>
            <a:r>
              <a:rPr lang="en-GB" sz="1000" dirty="0" smtClean="0">
                <a:hlinkClick r:id="rId3"/>
              </a:rPr>
              <a:t>2. </a:t>
            </a:r>
            <a:r>
              <a:rPr lang="en-GB" sz="1000" dirty="0">
                <a:hlinkClick r:id="rId4"/>
              </a:rPr>
              <a:t>http://danielnouri.org/notes/2014/01/10/using-deep-learning-to-listen-for-whales</a:t>
            </a:r>
            <a:r>
              <a:rPr lang="en-GB" sz="1000" dirty="0" smtClean="0">
                <a:hlinkClick r:id="rId4"/>
              </a:rPr>
              <a:t>/</a:t>
            </a:r>
            <a:endParaRPr lang="en-GB" sz="1000" dirty="0" smtClean="0"/>
          </a:p>
          <a:p>
            <a:r>
              <a:rPr lang="en-GB" sz="1000" dirty="0" smtClean="0"/>
              <a:t>3. https</a:t>
            </a:r>
            <a:r>
              <a:rPr lang="en-GB" sz="1000" dirty="0"/>
              <a:t>://deepmind.com/research/alphago/</a:t>
            </a:r>
            <a:endParaRPr lang="en-GB" sz="1000" dirty="0" smtClean="0"/>
          </a:p>
          <a:p>
            <a:r>
              <a:rPr lang="en-GB" sz="1000" dirty="0" smtClean="0">
                <a:hlinkClick r:id="rId5"/>
              </a:rPr>
              <a:t>4. http</a:t>
            </a:r>
            <a:r>
              <a:rPr lang="en-GB" sz="1000" dirty="0">
                <a:hlinkClick r:id="rId5"/>
              </a:rPr>
              <a:t>://</a:t>
            </a:r>
            <a:r>
              <a:rPr lang="en-GB" sz="1000" dirty="0" smtClean="0">
                <a:hlinkClick r:id="rId5"/>
              </a:rPr>
              <a:t>www.33rdsquare.com/2015/01/what-do-you-need-to-know-about-deep.html</a:t>
            </a:r>
            <a:endParaRPr lang="en-GB" sz="1000" dirty="0" smtClean="0"/>
          </a:p>
          <a:p>
            <a:r>
              <a:rPr lang="en-GB" sz="1000" dirty="0" smtClean="0"/>
              <a:t>5. https</a:t>
            </a:r>
            <a:r>
              <a:rPr lang="en-GB" sz="1000" dirty="0"/>
              <a:t>://devblogs.nvidia.com/parallelforall/introduction-neural-machine-translation-gpus-part-3/</a:t>
            </a:r>
          </a:p>
        </p:txBody>
      </p:sp>
      <p:pic>
        <p:nvPicPr>
          <p:cNvPr id="1030" name="Picture 6" descr="Image result for alpha 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564" y="2848108"/>
            <a:ext cx="3276012" cy="163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eep learning autonomous driv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11" y="4111486"/>
            <a:ext cx="4371976" cy="183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deep learning machine translat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882" y="2869447"/>
            <a:ext cx="3151326" cy="142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1268" y="309562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1.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284857" y="485278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2.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489852" y="290583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3.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550317" y="473777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4.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8216488" y="296179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</a:t>
            </a:r>
            <a:r>
              <a:rPr lang="en-GB" dirty="0" smtClean="0"/>
              <a:t>.</a:t>
            </a:r>
            <a:endParaRPr lang="en-GB" dirty="0"/>
          </a:p>
        </p:txBody>
      </p:sp>
      <p:pic>
        <p:nvPicPr>
          <p:cNvPr id="17" name="Picture 2" descr="http://danielnouri.org/media/deep-learning-whales-krizhevsky-lsvrc-2012-predictions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323" y="4064127"/>
            <a:ext cx="2283952" cy="17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13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for attending!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you next Thursday 23</a:t>
            </a:r>
            <a:r>
              <a:rPr lang="en-GB" baseline="30000" dirty="0" smtClean="0"/>
              <a:t>rd</a:t>
            </a:r>
            <a:r>
              <a:rPr lang="en-GB" dirty="0" smtClean="0"/>
              <a:t> of Feb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546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ML used for?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Handwriting Recognition</a:t>
            </a:r>
          </a:p>
          <a:p>
            <a:pPr lvl="1"/>
            <a:r>
              <a:rPr lang="en-GB" dirty="0"/>
              <a:t>c</a:t>
            </a:r>
            <a:r>
              <a:rPr lang="en-GB" dirty="0" smtClean="0"/>
              <a:t>onvert written letters in to digital letters</a:t>
            </a:r>
          </a:p>
          <a:p>
            <a:r>
              <a:rPr lang="en-GB" dirty="0" smtClean="0"/>
              <a:t>Language Translation</a:t>
            </a:r>
          </a:p>
          <a:p>
            <a:pPr lvl="1"/>
            <a:r>
              <a:rPr lang="en-GB" dirty="0" smtClean="0"/>
              <a:t>translate spoken and or written languages (e.g. Google Translate)</a:t>
            </a:r>
          </a:p>
          <a:p>
            <a:r>
              <a:rPr lang="en-GB" dirty="0" smtClean="0"/>
              <a:t>Speech Recognition</a:t>
            </a:r>
          </a:p>
          <a:p>
            <a:pPr lvl="1"/>
            <a:r>
              <a:rPr lang="en-GB" dirty="0" smtClean="0"/>
              <a:t>convert voice snippets to text (e.g. Siri, Cortana, and Alexa)</a:t>
            </a:r>
          </a:p>
          <a:p>
            <a:r>
              <a:rPr lang="en-GB" dirty="0" smtClean="0"/>
              <a:t>Image Classification</a:t>
            </a:r>
          </a:p>
          <a:p>
            <a:pPr lvl="1"/>
            <a:r>
              <a:rPr lang="en-GB" dirty="0" smtClean="0"/>
              <a:t>label images with appropriate categories (e.g. Google Photos)</a:t>
            </a:r>
          </a:p>
          <a:p>
            <a:r>
              <a:rPr lang="en-GB" dirty="0" smtClean="0"/>
              <a:t>Autonomous Driving</a:t>
            </a:r>
          </a:p>
          <a:p>
            <a:pPr lvl="1"/>
            <a:r>
              <a:rPr lang="en-GB" dirty="0" smtClean="0"/>
              <a:t>enable cars to drive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2661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Supervised learning</a:t>
            </a:r>
          </a:p>
          <a:p>
            <a:pPr lvl="1"/>
            <a:r>
              <a:rPr lang="en-GB" dirty="0" smtClean="0"/>
              <a:t>Training data is labelled</a:t>
            </a:r>
          </a:p>
          <a:p>
            <a:pPr lvl="1"/>
            <a:r>
              <a:rPr lang="en-GB" dirty="0" smtClean="0"/>
              <a:t>Maps data to label</a:t>
            </a:r>
            <a:endParaRPr lang="en-GB" dirty="0"/>
          </a:p>
          <a:p>
            <a:r>
              <a:rPr lang="en-GB" dirty="0"/>
              <a:t>Unsupervised </a:t>
            </a:r>
            <a:r>
              <a:rPr lang="en-GB" dirty="0" smtClean="0"/>
              <a:t>learning</a:t>
            </a:r>
          </a:p>
          <a:p>
            <a:pPr lvl="1"/>
            <a:r>
              <a:rPr lang="en-GB" dirty="0" smtClean="0"/>
              <a:t>Training data has no labels</a:t>
            </a:r>
          </a:p>
          <a:p>
            <a:pPr lvl="1"/>
            <a:r>
              <a:rPr lang="en-GB" dirty="0" smtClean="0"/>
              <a:t>Finds patterns within data</a:t>
            </a:r>
            <a:endParaRPr lang="en-GB" dirty="0"/>
          </a:p>
          <a:p>
            <a:r>
              <a:rPr lang="en-GB" dirty="0"/>
              <a:t>Reinforcement </a:t>
            </a:r>
            <a:r>
              <a:rPr lang="en-GB" dirty="0" smtClean="0"/>
              <a:t>learning</a:t>
            </a:r>
          </a:p>
          <a:p>
            <a:pPr lvl="1"/>
            <a:r>
              <a:rPr lang="en-GB" dirty="0" smtClean="0"/>
              <a:t>Training data has no labels but system gets reward value(s)</a:t>
            </a:r>
          </a:p>
          <a:p>
            <a:pPr lvl="1"/>
            <a:r>
              <a:rPr lang="en-GB" dirty="0" smtClean="0"/>
              <a:t>Fitting for reward maximisation</a:t>
            </a:r>
            <a:endParaRPr lang="en-GB" dirty="0"/>
          </a:p>
          <a:p>
            <a:endParaRPr lang="en-GB" dirty="0"/>
          </a:p>
        </p:txBody>
      </p:sp>
      <p:pic>
        <p:nvPicPr>
          <p:cNvPr id="1026" name="Picture 2" descr="Image result for deep reinforcement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87" y="4792940"/>
            <a:ext cx="2753413" cy="20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nsupervised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812" y="1343812"/>
            <a:ext cx="4167188" cy="344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anielnouri.org/media/deep-learning-whales-krizhevsky-lsvrc-2012-predictio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83" y="1124536"/>
            <a:ext cx="2283952" cy="17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891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</TotalTime>
  <Words>2280</Words>
  <Application>Microsoft Office PowerPoint</Application>
  <PresentationFormat>Widescreen</PresentationFormat>
  <Paragraphs>402</Paragraphs>
  <Slides>70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Tahoma</vt:lpstr>
      <vt:lpstr>Times New Roman</vt:lpstr>
      <vt:lpstr>Office Theme</vt:lpstr>
      <vt:lpstr>Introduction to Deep Learning on ShARC and DGX-1 Day 1</vt:lpstr>
      <vt:lpstr>For Slides and Lab materials</vt:lpstr>
      <vt:lpstr>Course content</vt:lpstr>
      <vt:lpstr>Course content</vt:lpstr>
      <vt:lpstr>Practical Lab 00</vt:lpstr>
      <vt:lpstr>Machine Learning  and Neural Network Refresh</vt:lpstr>
      <vt:lpstr>What is Machine Learning (ML)?</vt:lpstr>
      <vt:lpstr>What is ML used for?</vt:lpstr>
      <vt:lpstr>Types of Learning</vt:lpstr>
      <vt:lpstr>Neural Networks</vt:lpstr>
      <vt:lpstr>A Neuron (Perceptron)</vt:lpstr>
      <vt:lpstr>Linear Regression</vt:lpstr>
      <vt:lpstr>Logistic regression</vt:lpstr>
      <vt:lpstr>Neuron with non-linear activation</vt:lpstr>
      <vt:lpstr>Logistic regression</vt:lpstr>
      <vt:lpstr>Logistic regression</vt:lpstr>
      <vt:lpstr>Multi-class logistic regression</vt:lpstr>
      <vt:lpstr>Neural Networks</vt:lpstr>
      <vt:lpstr>NN Training</vt:lpstr>
      <vt:lpstr>NN Training – Linear function, convex error</vt:lpstr>
      <vt:lpstr>NN Training – Non-linear function, non-convex error</vt:lpstr>
      <vt:lpstr>Introduction to Deep Learning</vt:lpstr>
      <vt:lpstr>What is Deep Learning (DL)?</vt:lpstr>
      <vt:lpstr>DL – Learning representation/features</vt:lpstr>
      <vt:lpstr>DL – Learning representation/features</vt:lpstr>
      <vt:lpstr>The mammalian visual cortex is hierarchical</vt:lpstr>
      <vt:lpstr>Why use deep architectures</vt:lpstr>
      <vt:lpstr>Why use deep architectures:  Feature extraction</vt:lpstr>
      <vt:lpstr>Why use deep architectures:  Feature extraction</vt:lpstr>
      <vt:lpstr>Why use deep architectures:  Feature extraction</vt:lpstr>
      <vt:lpstr>In many fields, feature learning has caused a revolution (methods used in commercially deployed systems)</vt:lpstr>
      <vt:lpstr>Why use GPUs?</vt:lpstr>
      <vt:lpstr>Why use GPUs?</vt:lpstr>
      <vt:lpstr>The ShARC cluster</vt:lpstr>
      <vt:lpstr>The DGX-1</vt:lpstr>
      <vt:lpstr>Deep Learning Platforms &amp; Frameworks</vt:lpstr>
      <vt:lpstr>Deep Learning Platforms &amp; Frameworks</vt:lpstr>
      <vt:lpstr>1. A basic NN model</vt:lpstr>
      <vt:lpstr>MNIST Dataset</vt:lpstr>
      <vt:lpstr>A 3-layer network for classifying MNIST Dataset</vt:lpstr>
      <vt:lpstr>Caffe</vt:lpstr>
      <vt:lpstr>Caffe - Model</vt:lpstr>
      <vt:lpstr>Caffe - Model</vt:lpstr>
      <vt:lpstr>A 3 layer network</vt:lpstr>
      <vt:lpstr>The 3 layer network in Caffe</vt:lpstr>
      <vt:lpstr>Activation functions</vt:lpstr>
      <vt:lpstr>Activation functions</vt:lpstr>
      <vt:lpstr>Caffe - Solver</vt:lpstr>
      <vt:lpstr>Caffe - Solver</vt:lpstr>
      <vt:lpstr>Caffe - Solver</vt:lpstr>
      <vt:lpstr>Learning Rates</vt:lpstr>
      <vt:lpstr>Activation Layer in Caffe</vt:lpstr>
      <vt:lpstr>Practical Lab 01</vt:lpstr>
      <vt:lpstr>2. Convolution Neural Networks</vt:lpstr>
      <vt:lpstr>Convolution NN features</vt:lpstr>
      <vt:lpstr>Convolution NN features</vt:lpstr>
      <vt:lpstr>Convolution NN terminology</vt:lpstr>
      <vt:lpstr>Pooling</vt:lpstr>
      <vt:lpstr>LeNet model for MNIST classification</vt:lpstr>
      <vt:lpstr>Convolution in Caffe</vt:lpstr>
      <vt:lpstr>Training terminology</vt:lpstr>
      <vt:lpstr>Training and convergence</vt:lpstr>
      <vt:lpstr>Practical Lab 02</vt:lpstr>
      <vt:lpstr>3. Deploying the model</vt:lpstr>
      <vt:lpstr>Deploying the model</vt:lpstr>
      <vt:lpstr>Deploying the model</vt:lpstr>
      <vt:lpstr>Deploying the model</vt:lpstr>
      <vt:lpstr>Deploying the trained MNIST CNN model</vt:lpstr>
      <vt:lpstr>Practical Lab 03</vt:lpstr>
      <vt:lpstr>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 on the ShARC’s DGX-1</dc:title>
  <dc:creator>Windows User</dc:creator>
  <cp:lastModifiedBy>twin</cp:lastModifiedBy>
  <cp:revision>144</cp:revision>
  <dcterms:created xsi:type="dcterms:W3CDTF">2017-01-31T15:47:49Z</dcterms:created>
  <dcterms:modified xsi:type="dcterms:W3CDTF">2017-02-15T23:34:13Z</dcterms:modified>
</cp:coreProperties>
</file>